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1" r:id="rId2"/>
    <p:sldId id="318" r:id="rId3"/>
    <p:sldId id="303" r:id="rId4"/>
    <p:sldId id="304" r:id="rId5"/>
    <p:sldId id="302" r:id="rId6"/>
    <p:sldId id="263" r:id="rId7"/>
    <p:sldId id="264" r:id="rId8"/>
    <p:sldId id="265" r:id="rId9"/>
    <p:sldId id="267" r:id="rId10"/>
    <p:sldId id="319" r:id="rId11"/>
    <p:sldId id="320" r:id="rId12"/>
    <p:sldId id="305" r:id="rId13"/>
    <p:sldId id="266" r:id="rId14"/>
    <p:sldId id="285" r:id="rId15"/>
    <p:sldId id="306" r:id="rId16"/>
    <p:sldId id="268" r:id="rId17"/>
    <p:sldId id="283" r:id="rId18"/>
    <p:sldId id="270" r:id="rId19"/>
    <p:sldId id="271" r:id="rId20"/>
    <p:sldId id="315" r:id="rId21"/>
    <p:sldId id="316" r:id="rId22"/>
    <p:sldId id="317" r:id="rId23"/>
    <p:sldId id="272" r:id="rId24"/>
    <p:sldId id="286" r:id="rId25"/>
    <p:sldId id="287" r:id="rId26"/>
    <p:sldId id="273" r:id="rId27"/>
    <p:sldId id="288" r:id="rId28"/>
    <p:sldId id="290" r:id="rId29"/>
    <p:sldId id="289" r:id="rId30"/>
    <p:sldId id="291" r:id="rId31"/>
    <p:sldId id="293" r:id="rId32"/>
    <p:sldId id="311" r:id="rId33"/>
    <p:sldId id="312" r:id="rId34"/>
    <p:sldId id="274" r:id="rId35"/>
    <p:sldId id="275" r:id="rId36"/>
    <p:sldId id="276" r:id="rId37"/>
    <p:sldId id="277" r:id="rId38"/>
    <p:sldId id="278" r:id="rId39"/>
    <p:sldId id="294" r:id="rId40"/>
    <p:sldId id="279" r:id="rId41"/>
    <p:sldId id="280" r:id="rId42"/>
    <p:sldId id="295" r:id="rId43"/>
    <p:sldId id="296" r:id="rId44"/>
    <p:sldId id="297" r:id="rId45"/>
    <p:sldId id="298" r:id="rId46"/>
    <p:sldId id="299" r:id="rId47"/>
    <p:sldId id="300" r:id="rId48"/>
    <p:sldId id="31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8" d="100"/>
          <a:sy n="78" d="100"/>
        </p:scale>
        <p:origin x="96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C94BED-7753-4853-BAE7-94543D4AC197}" type="datetimeFigureOut">
              <a:rPr lang="en-US" smtClean="0"/>
              <a:t>10/30/2013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C954D6-1181-4CE7-B689-0A52949AF549}" type="slidenum">
              <a:rPr lang="en-US" smtClean="0"/>
              <a:t>‹#›</a:t>
            </a:fld>
            <a:endParaRPr lang="en-US"/>
          </a:p>
        </p:txBody>
      </p:sp>
    </p:spTree>
    <p:extLst>
      <p:ext uri="{BB962C8B-B14F-4D97-AF65-F5344CB8AC3E}">
        <p14:creationId xmlns:p14="http://schemas.microsoft.com/office/powerpoint/2010/main" val="78337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iyubook.com/2011/07/now-available-for-free-download-the-edupunks-guid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dmlcentral.net/blog/howard-rheingold/shelly-terrell-global-netweaver-curator-pln-builder" TargetMode="External"/><Relationship Id="rId4" Type="http://schemas.openxmlformats.org/officeDocument/2006/relationships/hyperlink" Target="http://dmlcentral.net/blog/howard-rheingold/toward-peeragogy"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t.co/OFIoJPz9"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ownes.ca/post/41750"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blogs.cetis.ac.uk/philb/2012/05/25/will-using-schemaorg-metadata-improve-my-google-rank/" TargetMode="External"/><Relationship Id="rId5" Type="http://schemas.openxmlformats.org/officeDocument/2006/relationships/hyperlink" Target="http://www.lrmi.net/" TargetMode="External"/><Relationship Id="rId4" Type="http://schemas.openxmlformats.org/officeDocument/2006/relationships/hyperlink" Target="https://docs.google.com/document/d/1lggCnowWsDgQxrNjYRAgh2KNwKfq-MV8vLJzRXbAaos/edi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Merci, je suis ravi d'être parmi vous aujourd'hui.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objectif, dans le cadre de cette présentation, est d'examiner comment les MOOC, ou les cours en ligne ouverts et massifs, influenceront l'avenir de la formation à distance et, en particulier, des stratégies et des exemples de l'utilisation des MOOC pour promouvoir la diversité linguistique et culturelle.</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a:t>
            </a:fld>
            <a:endParaRPr lang="en-CA"/>
          </a:p>
        </p:txBody>
      </p:sp>
    </p:spTree>
    <p:extLst>
      <p:ext uri="{BB962C8B-B14F-4D97-AF65-F5344CB8AC3E}">
        <p14:creationId xmlns:p14="http://schemas.microsoft.com/office/powerpoint/2010/main" val="1773000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C'est comme l'apprentissage d'une langue. Il est possible d'apprendre une langue en </a:t>
            </a:r>
            <a:r>
              <a:rPr lang="fr-CA" sz="1200" i="1" kern="1200" dirty="0" smtClean="0">
                <a:solidFill>
                  <a:schemeClr val="tx1"/>
                </a:solidFill>
                <a:effectLst/>
                <a:latin typeface="+mn-lt"/>
                <a:ea typeface="+mn-ea"/>
                <a:cs typeface="+mn-cs"/>
              </a:rPr>
              <a:t>théorie</a:t>
            </a:r>
            <a:r>
              <a:rPr lang="fr-CA" sz="1200" kern="1200" dirty="0" smtClean="0">
                <a:solidFill>
                  <a:schemeClr val="tx1"/>
                </a:solidFill>
                <a:effectLst/>
                <a:latin typeface="+mn-lt"/>
                <a:ea typeface="+mn-ea"/>
                <a:cs typeface="+mn-cs"/>
              </a:rPr>
              <a:t>, en étudiant des livres, comme une personne étudierait le latin. Toutefois, pour apprendre parfaitement une langue, il est essentiel de se plonger dans les activités quotidiennes et la culture des gens qui la parlent.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Encore là, il est tentant d'affirmer que les gens apprennent certaines choses lorsqu'ils apprennent une langue, qu'il existe un certain contenu essentiel pour parler cette langue.  Le sens des mots, par exemple, ou encore la conjugaison des verbes. Cela est toutefois faux et trompeur.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33</a:t>
            </a:fld>
            <a:endParaRPr lang="en-CA"/>
          </a:p>
        </p:txBody>
      </p:sp>
    </p:spTree>
    <p:extLst>
      <p:ext uri="{BB962C8B-B14F-4D97-AF65-F5344CB8AC3E}">
        <p14:creationId xmlns:p14="http://schemas.microsoft.com/office/powerpoint/2010/main" val="341447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Rheingold searches for the new in Anya </a:t>
            </a:r>
            <a:r>
              <a:rPr lang="en-US" dirty="0" err="1" smtClean="0"/>
              <a:t>Kamenetz's</a:t>
            </a:r>
            <a:r>
              <a:rPr lang="en-US" dirty="0" smtClean="0"/>
              <a:t> </a:t>
            </a:r>
            <a:r>
              <a:rPr lang="en-US" dirty="0" smtClean="0">
                <a:hlinkClick r:id="rId3"/>
              </a:rPr>
              <a:t>Edupunk's Guide</a:t>
            </a:r>
            <a:r>
              <a:rPr lang="en-US" dirty="0" smtClean="0"/>
              <a:t>, suggesting that what has been added is the idea of the personal learning plan to the personal learning network. "Making a public commitment to something is going to increase your accountability," says </a:t>
            </a:r>
            <a:r>
              <a:rPr lang="en-US" dirty="0" err="1" smtClean="0"/>
              <a:t>Kamenetz</a:t>
            </a:r>
            <a:r>
              <a:rPr lang="en-US" dirty="0" smtClean="0"/>
              <a:t>. Rheingold writes, "Her work serves as a bridge between blended learning and </a:t>
            </a:r>
            <a:r>
              <a:rPr lang="en-US" dirty="0" smtClean="0">
                <a:hlinkClick r:id="rId4"/>
              </a:rPr>
              <a:t>peeragogy</a:t>
            </a:r>
            <a:r>
              <a:rPr lang="en-US" dirty="0" smtClean="0"/>
              <a:t>. I previously wrote about </a:t>
            </a:r>
            <a:r>
              <a:rPr lang="en-US" dirty="0" smtClean="0">
                <a:hlinkClick r:id="rId5"/>
              </a:rPr>
              <a:t>Shelly Terrell</a:t>
            </a:r>
            <a:r>
              <a:rPr lang="en-US" dirty="0" smtClean="0"/>
              <a:t> and personal learning networks" and asks here what it takes for a group to self-organize. </a:t>
            </a:r>
            <a:r>
              <a:rPr lang="en-US" dirty="0" err="1" smtClean="0"/>
              <a:t>Kamanetz</a:t>
            </a:r>
            <a:r>
              <a:rPr lang="en-US" dirty="0" smtClean="0"/>
              <a:t> responds that there needs to be a common understanding of the goal - of course, this would be the </a:t>
            </a:r>
            <a:r>
              <a:rPr lang="en-US" i="1" dirty="0" smtClean="0"/>
              <a:t>outcome</a:t>
            </a:r>
            <a:r>
              <a:rPr lang="en-US" dirty="0" smtClean="0"/>
              <a:t> of self-organization, not what makes it possible.</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42</a:t>
            </a:fld>
            <a:endParaRPr lang="en-US"/>
          </a:p>
        </p:txBody>
      </p:sp>
    </p:spTree>
    <p:extLst>
      <p:ext uri="{BB962C8B-B14F-4D97-AF65-F5344CB8AC3E}">
        <p14:creationId xmlns:p14="http://schemas.microsoft.com/office/powerpoint/2010/main" val="478585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finally finished my research study," writes Lee D. </a:t>
            </a:r>
            <a:r>
              <a:rPr lang="en-US" dirty="0" err="1" smtClean="0"/>
              <a:t>Ballantyne</a:t>
            </a:r>
            <a:r>
              <a:rPr lang="en-US" dirty="0" smtClean="0"/>
              <a:t>. "This is a summary of the outcomes: a framework for e-portfolio implementation. Full </a:t>
            </a:r>
            <a:r>
              <a:rPr lang="en-US" dirty="0" err="1" smtClean="0"/>
              <a:t>pdf</a:t>
            </a:r>
            <a:r>
              <a:rPr lang="en-US" dirty="0" smtClean="0"/>
              <a:t> paper </a:t>
            </a:r>
            <a:r>
              <a:rPr lang="en-US" dirty="0" smtClean="0">
                <a:hlinkClick r:id="rId3" tooltip="(lif)e-portfolio: a framework for implementation"/>
              </a:rPr>
              <a:t>here</a:t>
            </a:r>
            <a:r>
              <a:rPr lang="en-US" dirty="0" smtClean="0"/>
              <a:t>. The result is a good 52-page study of the subject. "Fundamental to these ideas of digital identity and a personal learning environment is the ability to create a </a:t>
            </a:r>
            <a:r>
              <a:rPr lang="en-US" dirty="0" err="1" smtClean="0"/>
              <a:t>personalised</a:t>
            </a:r>
            <a:r>
              <a:rPr lang="en-US" dirty="0" smtClean="0"/>
              <a:t> space. The benefits of </a:t>
            </a:r>
            <a:r>
              <a:rPr lang="en-US" dirty="0" err="1" smtClean="0"/>
              <a:t>personalisation</a:t>
            </a:r>
            <a:r>
              <a:rPr lang="en-US" dirty="0" smtClean="0"/>
              <a:t> are twofold. Firstly, a guiding principle behind reflective e-portfolio development – learner control – should apply to the tools learners use as well as to the content. The ability to </a:t>
            </a:r>
            <a:r>
              <a:rPr lang="en-US" dirty="0" err="1" smtClean="0"/>
              <a:t>customise</a:t>
            </a:r>
            <a:r>
              <a:rPr lang="en-US" dirty="0" smtClean="0"/>
              <a:t> the e-portfolio (process), to integrate the learner' own choice of tools (tools or systems), and, ultimately, create a digital identity (product) is incredibly important to learners. Secondly, </a:t>
            </a:r>
            <a:r>
              <a:rPr lang="en-US" dirty="0" err="1" smtClean="0"/>
              <a:t>personalisation</a:t>
            </a:r>
            <a:r>
              <a:rPr lang="en-US" dirty="0" smtClean="0"/>
              <a:t> allows learners to take responsibility for their own learning: developing metacognitive skills and promoting autonomy."</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43</a:t>
            </a:fld>
            <a:endParaRPr lang="en-US"/>
          </a:p>
        </p:txBody>
      </p:sp>
    </p:spTree>
    <p:extLst>
      <p:ext uri="{BB962C8B-B14F-4D97-AF65-F5344CB8AC3E}">
        <p14:creationId xmlns:p14="http://schemas.microsoft.com/office/powerpoint/2010/main" val="377533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recently introduced online research support in its office suite and Google has announced a similar service in its 'Research Sidebar'. This post from Google Operating System (not an official Google weblog) covers the basics. "The sidebar includes the top Google search results, image search results, facts, maps, reviews and famous quotes. Click the icon from the search box to restrict the results to images and quotes." My question is, do we really want pages and pages of 'hotel deals' listings in the sidebar of our Google documents?</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44</a:t>
            </a:fld>
            <a:endParaRPr lang="en-US"/>
          </a:p>
        </p:txBody>
      </p:sp>
    </p:spTree>
    <p:extLst>
      <p:ext uri="{BB962C8B-B14F-4D97-AF65-F5344CB8AC3E}">
        <p14:creationId xmlns:p14="http://schemas.microsoft.com/office/powerpoint/2010/main" val="4270336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Scott Wilson helps us all understand SPAWS (Sharing </a:t>
            </a:r>
            <a:r>
              <a:rPr lang="en-US" dirty="0" err="1" smtClean="0"/>
              <a:t>Paradata</a:t>
            </a:r>
            <a:r>
              <a:rPr lang="en-US" dirty="0" smtClean="0"/>
              <a:t> Across Widget Stores) with a new use case. "</a:t>
            </a:r>
            <a:r>
              <a:rPr lang="en-US" dirty="0" err="1" smtClean="0"/>
              <a:t>Paradata</a:t>
            </a:r>
            <a:r>
              <a:rPr lang="en-US" dirty="0" smtClean="0"/>
              <a:t> – reviews by users, ratings and ‘likes’, and aggregate download statistics – is collected separately by each store. Sharing this </a:t>
            </a:r>
            <a:r>
              <a:rPr lang="en-US" dirty="0" err="1" smtClean="0"/>
              <a:t>paradata</a:t>
            </a:r>
            <a:r>
              <a:rPr lang="en-US" dirty="0" smtClean="0"/>
              <a:t> between stores will add value for users of all the stores." Basically, then, it's like sharing metadata created by users (or as I called it, </a:t>
            </a:r>
            <a:r>
              <a:rPr lang="en-US" dirty="0" smtClean="0">
                <a:hlinkClick r:id="rId3"/>
              </a:rPr>
              <a:t>second party metadata</a:t>
            </a:r>
            <a:r>
              <a:rPr lang="en-US" dirty="0" smtClean="0"/>
              <a:t>) - except that the metadata is shared (as I could see from the </a:t>
            </a:r>
            <a:r>
              <a:rPr lang="en-US" dirty="0" smtClean="0">
                <a:hlinkClick r:id="rId4"/>
              </a:rPr>
              <a:t>paradata cookbook</a:t>
            </a:r>
            <a:r>
              <a:rPr lang="en-US" dirty="0" smtClean="0"/>
              <a:t>) in JSON rather than XML. meanwhile, related to another educational metadata initiative (</a:t>
            </a:r>
            <a:r>
              <a:rPr lang="en-US" dirty="0" smtClean="0">
                <a:hlinkClick r:id="rId5"/>
              </a:rPr>
              <a:t>LRMI</a:t>
            </a:r>
            <a:r>
              <a:rPr lang="en-US" dirty="0" smtClean="0"/>
              <a:t>), Phil Barker </a:t>
            </a:r>
            <a:r>
              <a:rPr lang="en-US" dirty="0" err="1" smtClean="0">
                <a:hlinkClick r:id="rId6"/>
              </a:rPr>
              <a:t>asks</a:t>
            </a:r>
            <a:r>
              <a:rPr lang="en-US" dirty="0" err="1" smtClean="0"/>
              <a:t>the</a:t>
            </a:r>
            <a:r>
              <a:rPr lang="en-US" dirty="0" smtClean="0"/>
              <a:t> all-</a:t>
            </a:r>
            <a:r>
              <a:rPr lang="en-US" dirty="0" err="1" smtClean="0"/>
              <a:t>importnat</a:t>
            </a:r>
            <a:r>
              <a:rPr lang="en-US" dirty="0" smtClean="0"/>
              <a:t> question: Will using </a:t>
            </a:r>
            <a:r>
              <a:rPr lang="en-US" dirty="0" err="1" smtClean="0"/>
              <a:t>schema.org</a:t>
            </a:r>
            <a:r>
              <a:rPr lang="en-US" dirty="0" smtClean="0"/>
              <a:t> metadata improve my Google rank?</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45</a:t>
            </a:fld>
            <a:endParaRPr lang="en-US"/>
          </a:p>
        </p:txBody>
      </p:sp>
    </p:spTree>
    <p:extLst>
      <p:ext uri="{BB962C8B-B14F-4D97-AF65-F5344CB8AC3E}">
        <p14:creationId xmlns:p14="http://schemas.microsoft.com/office/powerpoint/2010/main" val="790048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this doesn't exist, but it is imaginable that we could read something like this in the near future: "</a:t>
            </a:r>
            <a:r>
              <a:rPr lang="en-US" dirty="0" err="1" smtClean="0"/>
              <a:t>Klout</a:t>
            </a:r>
            <a:r>
              <a:rPr lang="en-US" dirty="0" smtClean="0"/>
              <a:t> is </a:t>
            </a:r>
            <a:r>
              <a:rPr lang="en-US" dirty="0" err="1" smtClean="0"/>
              <a:t>trialling</a:t>
            </a:r>
            <a:r>
              <a:rPr lang="en-US" dirty="0" smtClean="0"/>
              <a:t> a beta program with the Department of Homeland Security and Customs and Border Protection to provide fast-track entrepreneur visa entry to individuals with high </a:t>
            </a:r>
            <a:r>
              <a:rPr lang="en-US" dirty="0" err="1" smtClean="0"/>
              <a:t>Klout</a:t>
            </a:r>
            <a:r>
              <a:rPr lang="en-US" dirty="0" smtClean="0"/>
              <a:t> scores in specific areas." Now - I know the first reaction is to say how bad this is. But is it unreasonable for government to have as much information on you as some company? Is it unreasonable for us to use it in some practical way, like crossing borders? And maybe - just maybe - if it becomes used in this way, maybe we'll have some rights to access it, use it ourselves, and ensure it is correct. Because right now none of that is the case.</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46</a:t>
            </a:fld>
            <a:endParaRPr lang="en-US"/>
          </a:p>
        </p:txBody>
      </p:sp>
    </p:spTree>
    <p:extLst>
      <p:ext uri="{BB962C8B-B14F-4D97-AF65-F5344CB8AC3E}">
        <p14:creationId xmlns:p14="http://schemas.microsoft.com/office/powerpoint/2010/main" val="2132182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48</a:t>
            </a:fld>
            <a:endParaRPr lang="en-CA"/>
          </a:p>
        </p:txBody>
      </p:sp>
    </p:spTree>
    <p:extLst>
      <p:ext uri="{BB962C8B-B14F-4D97-AF65-F5344CB8AC3E}">
        <p14:creationId xmlns:p14="http://schemas.microsoft.com/office/powerpoint/2010/main" val="112183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Il existe un certain chevauchement entre le concept de « cours » et la « trousse du cours », comme par exemple, les trousses de cours d'auto-apprentissage en ligne adaptées au rythme de chacun, d'abord distribuées sur papier (et avec des bandes sonores) par les institutions d'éducation à distance. Dans ce cas, le chevauchement est si important qu'ils sont appelés de façon trompeuse « cours » plutôt que « trousses de cours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a:t>
            </a:fld>
            <a:endParaRPr lang="en-CA"/>
          </a:p>
        </p:txBody>
      </p:sp>
    </p:spTree>
    <p:extLst>
      <p:ext uri="{BB962C8B-B14F-4D97-AF65-F5344CB8AC3E}">
        <p14:creationId xmlns:p14="http://schemas.microsoft.com/office/powerpoint/2010/main" val="396120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REL…</a:t>
            </a:r>
          </a:p>
          <a:p>
            <a:endParaRPr lang="fr-FR" dirty="0" smtClean="0"/>
          </a:p>
          <a:p>
            <a:r>
              <a:rPr lang="fr-FR" dirty="0" smtClean="0"/>
              <a:t>J'expliquerai d'abord de ce que j'entends par MOOC et j'élaborerai davantage sur la pédagogie d'un MOOC. Je parlerai ensuite des résultats d'un MOOC et de l'objectif d'offrir ou de suivre un MOOC. Puis, j'aborderai le lien entre le MOOC et la communauté, pour finalement faire quelques observations et offrir quelques exemples pour démontrer comment les MOOC  peuvent promouvoir la diversité linguistique et culturelle.</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5</a:t>
            </a:fld>
            <a:endParaRPr lang="en-CA"/>
          </a:p>
        </p:txBody>
      </p:sp>
    </p:spTree>
    <p:extLst>
      <p:ext uri="{BB962C8B-B14F-4D97-AF65-F5344CB8AC3E}">
        <p14:creationId xmlns:p14="http://schemas.microsoft.com/office/powerpoint/2010/main" val="135594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soutien que les MOOC nous offrent une nouvelle façon de comprendre l'apprentissage et, par conséquent, une nouvelle façon de comprendre certains types d'apprentissage, comme c'est le cas, par exemple, de l'apprentissage qui appuie la diversité linguistique et culturelle.</a:t>
            </a:r>
          </a:p>
          <a:p>
            <a:endParaRPr lang="fr-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15</a:t>
            </a:fld>
            <a:endParaRPr lang="en-CA"/>
          </a:p>
        </p:txBody>
      </p:sp>
    </p:spTree>
    <p:extLst>
      <p:ext uri="{BB962C8B-B14F-4D97-AF65-F5344CB8AC3E}">
        <p14:creationId xmlns:p14="http://schemas.microsoft.com/office/powerpoint/2010/main" val="67804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6A2DE-5163-45B6-B72C-CCB0301DF40B}" type="slidenum">
              <a:rPr lang="en-US" smtClean="0"/>
              <a:t>18</a:t>
            </a:fld>
            <a:endParaRPr lang="en-US"/>
          </a:p>
        </p:txBody>
      </p:sp>
    </p:spTree>
    <p:extLst>
      <p:ext uri="{BB962C8B-B14F-4D97-AF65-F5344CB8AC3E}">
        <p14:creationId xmlns:p14="http://schemas.microsoft.com/office/powerpoint/2010/main" val="948385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smtClean="0"/>
              <a:t>Sebastien</a:t>
            </a:r>
            <a:r>
              <a:rPr lang="fr-CA" dirty="0" smtClean="0"/>
              <a:t> Hache:</a:t>
            </a:r>
            <a:r>
              <a:rPr lang="fr-CA" baseline="0" dirty="0" smtClean="0"/>
              <a:t> </a:t>
            </a:r>
            <a:r>
              <a:rPr lang="fr-FR" dirty="0" smtClean="0"/>
              <a:t>l'aspect libre des REL est aussi une invitation à travailler collectivement. Et on sait qu'un travail collectif a un sens dans le cadre de l'éducation. </a:t>
            </a:r>
          </a:p>
          <a:p>
            <a:endParaRPr lang="fr-FR" dirty="0" smtClean="0"/>
          </a:p>
          <a:p>
            <a:r>
              <a:rPr lang="fr-CA" sz="1200" kern="1200" dirty="0" smtClean="0">
                <a:solidFill>
                  <a:schemeClr val="tx1"/>
                </a:solidFill>
                <a:effectLst/>
                <a:latin typeface="+mn-lt"/>
                <a:ea typeface="+mn-ea"/>
                <a:cs typeface="+mn-cs"/>
              </a:rPr>
              <a:t>Permettez-moi donc de commencer par la définition. L'acronyme MOOC, comme nous le savons, signifie « Massive Open Online Course ». Ce qui nous donne quatre termes : « massive » (massif), « open » (ouvert), « online » (en ligne) et « course »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nombreux efforts ont été déployés récemment pour définir chacun de ces termes, donnant parfois lieu à une interprétation contraire à l'interprétation commune du terme. Pour certaines personnes, un MOOC peut être perçu comme petit, fermé et hors ligne.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la définition d'un MOOC devrait être relativement stricte, ne serait-ce que pour distinguer un MOOC des autres formes d'apprentissage en ligne qui ont existé avant et depuis et, de ce fait, identifier les aspects de la qualité </a:t>
            </a:r>
            <a:endParaRPr lang="en-CA" dirty="0" smtClean="0"/>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20</a:t>
            </a:fld>
            <a:endParaRPr lang="en-CA"/>
          </a:p>
        </p:txBody>
      </p:sp>
    </p:spTree>
    <p:extLst>
      <p:ext uri="{BB962C8B-B14F-4D97-AF65-F5344CB8AC3E}">
        <p14:creationId xmlns:p14="http://schemas.microsoft.com/office/powerpoint/2010/main" val="319854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 propre observation est que la création d'événements temporaires et limités permet un engagement entre des communautés qui ne seraient normalement pas associées les unes aux autres. Les cours sont une façon, si je peux dire, de remuer les choses. En créant un événement limité indépendant, nous réduisons les obstacles à la participation – vous ne signez pas un engagement à vie – améliorant ainsi l'accessibilité.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sens, la même raison pour laquelle nous organisons l'apprentissage en cours est la raison pour laquelle nous organisons le texte dans des manuels. Bien sûr, « lire » est pratique et captivant, et largement recommandé, mais « lire un livre » est défini et contenu. Une personne peut s'engager à        « lire un livre » plus facilement qu'à « lire », particulièrement si par « lire » on entend quelque chose qui n'a pas de fin.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l'apprentissage en ligne ouvert et massif qui n'est pas limité, ne s'articule pas autour d'un sujet et n'est pas une progression d'événements ordonnés, n'est pas un cours, et externe au domaine de discours.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21</a:t>
            </a:fld>
            <a:endParaRPr lang="en-CA"/>
          </a:p>
        </p:txBody>
      </p:sp>
    </p:spTree>
    <p:extLst>
      <p:ext uri="{BB962C8B-B14F-4D97-AF65-F5344CB8AC3E}">
        <p14:creationId xmlns:p14="http://schemas.microsoft.com/office/powerpoint/2010/main" val="87174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façon dont nous élaborons un cours vise à définir un cours de six ou douze (ou même trente) semaines portant sur des exposés, chacun sur un sujet différent, qui évoluent vers un domaine d'enquête. Nous avons également organisé des séminaires, dont beaucoup étaient animés par des experts invités.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là s'arrête toute similitude avec un cours traditionnel. Nous n'exigeons pas que les gens étudient les exposés; ils sont optionnels. En fait, ce que nous disons par le biais de cette structure est que nous, les auteurs du cours, étudierons ce matériel. Et nous invitons les gens à participer.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L'aspect important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n'est pas le contenu du cours. Il y a bien entendu un certain contenu -- il est impossible d'avoir une conversation sans contenu -- mais le contenu n'est pas l'élément important. Il sert simplement de catalyseur, un mécanisme pour mettre en œuvre nos projets, les discussions et les interactions. Il peut être utile pour certaines personnes, mais ce n'est pas le produit final, et nous ne voulons certainement pas que les gens l’apprennent par cœur.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Permettez-moi d'expliquer pourquoi nous retenons cette approche.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22</a:t>
            </a:fld>
            <a:endParaRPr lang="en-CA"/>
          </a:p>
        </p:txBody>
      </p:sp>
    </p:spTree>
    <p:extLst>
      <p:ext uri="{BB962C8B-B14F-4D97-AF65-F5344CB8AC3E}">
        <p14:creationId xmlns:p14="http://schemas.microsoft.com/office/powerpoint/2010/main" val="759649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Nous soutenons que les connaissances sont distribuées à travers un réseau de connexions et, par conséquent, que l'apprentissage consiste en la capacité de construire et de traverser ces réseaux. Les connaissances ne sont donc pas acquises, comme s'il s'agissait de choses inertes. Elles ne sont pas transmises, comme s'il s'agissait d'un mode de communication. Vous ne pouvez faire la « promotion » d'une chose simplement en assemblant des trousses de cours et en les distribuant au monde entier.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choses que nous apprenons et les choses que nous connaissons sont littéralement les connexions que nous formons entre les neurones en fonction de l'expérience. Le cerveau est composé de 100 milliards de neurones qui forment quelque 100 billions de connexions, et ce sont ces connexions qui constituent tout ce que nous connaissons, tout ce que nous croyons et tout ce que nous imaginons.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bien qu'il soit pratique de parler comme si les connaissances et les croyances sont composées de phrases et de concepts que l'on acquiert et mémorise, en quelque sorte, il est plus exact -- et plus utile sur le plan pédagogique -- de traiter l'apprentissage comme la formation de connexions.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Du point de vue du cours, cela signifie que le fait de suivre le cours est en soi beaucoup plus important que le contenu appris par les participants durant le cours. Le concept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est que l'apprenant est immergé dans une communauté de praticiens et initié à des façons de faire ce que font les praticiens et, par cette pratique, il devient plus semblable aux membres de cette communauté par ses actes, ses pensées et ses valeurs. Pour apprendre la physique, en d'autres mots, vous vous joignez à une communauté de physiciens, vous pratiquez la physique et vous comportez ainsi comme un physicien.</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32</a:t>
            </a:fld>
            <a:endParaRPr lang="en-CA"/>
          </a:p>
        </p:txBody>
      </p:sp>
    </p:spTree>
    <p:extLst>
      <p:ext uri="{BB962C8B-B14F-4D97-AF65-F5344CB8AC3E}">
        <p14:creationId xmlns:p14="http://schemas.microsoft.com/office/powerpoint/2010/main" val="944369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65A8CA-48CB-4A5D-AB07-38686639D375}"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177820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5A8CA-48CB-4A5D-AB07-38686639D375}"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46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5A8CA-48CB-4A5D-AB07-38686639D375}"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90304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5A8CA-48CB-4A5D-AB07-38686639D375}"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422305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65A8CA-48CB-4A5D-AB07-38686639D375}"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280565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65A8CA-48CB-4A5D-AB07-38686639D375}" type="datetimeFigureOut">
              <a:rPr lang="en-US" smtClean="0"/>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380958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65A8CA-48CB-4A5D-AB07-38686639D375}" type="datetimeFigureOut">
              <a:rPr lang="en-US" smtClean="0"/>
              <a:t>10/30/2013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299464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65A8CA-48CB-4A5D-AB07-38686639D375}" type="datetimeFigureOut">
              <a:rPr lang="en-US" smtClean="0"/>
              <a:t>10/30/2013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352227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5A8CA-48CB-4A5D-AB07-38686639D375}" type="datetimeFigureOut">
              <a:rPr lang="en-US" smtClean="0"/>
              <a:t>10/30/2013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246830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5A8CA-48CB-4A5D-AB07-38686639D375}" type="datetimeFigureOut">
              <a:rPr lang="en-US" smtClean="0"/>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123334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5A8CA-48CB-4A5D-AB07-38686639D375}" type="datetimeFigureOut">
              <a:rPr lang="en-US" smtClean="0"/>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4C8A1-DFE9-4829-BDC7-410037B2E429}" type="slidenum">
              <a:rPr lang="en-US" smtClean="0"/>
              <a:t>‹#›</a:t>
            </a:fld>
            <a:endParaRPr lang="en-US"/>
          </a:p>
        </p:txBody>
      </p:sp>
    </p:spTree>
    <p:extLst>
      <p:ext uri="{BB962C8B-B14F-4D97-AF65-F5344CB8AC3E}">
        <p14:creationId xmlns:p14="http://schemas.microsoft.com/office/powerpoint/2010/main" val="286031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5A8CA-48CB-4A5D-AB07-38686639D375}" type="datetimeFigureOut">
              <a:rPr lang="en-US" smtClean="0"/>
              <a:t>10/30/2013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4C8A1-DFE9-4829-BDC7-410037B2E429}" type="slidenum">
              <a:rPr lang="en-US" smtClean="0"/>
              <a:t>‹#›</a:t>
            </a:fld>
            <a:endParaRPr lang="en-US"/>
          </a:p>
        </p:txBody>
      </p:sp>
    </p:spTree>
    <p:extLst>
      <p:ext uri="{BB962C8B-B14F-4D97-AF65-F5344CB8AC3E}">
        <p14:creationId xmlns:p14="http://schemas.microsoft.com/office/powerpoint/2010/main" val="4068251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learnmag.org/subpage.cfm?section=articles&amp;article=29-1"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repository.alt.ac.uk/883/" TargetMode="External"/><Relationship Id="rId1" Type="http://schemas.openxmlformats.org/officeDocument/2006/relationships/slideLayout" Target="../slideLayouts/slideLayout2.xml"/><Relationship Id="rId5" Type="http://schemas.openxmlformats.org/officeDocument/2006/relationships/hyperlink" Target="http://www.imsglobal.org/learningdesign/"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aspirationtech.org/events/p2pu/openassessment/2010"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www.brainbench.com/"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moreorlessbunk.wordpress.com/2012/03/10/a-wondrous-new-machine/" TargetMode="External"/><Relationship Id="rId5" Type="http://schemas.openxmlformats.org/officeDocument/2006/relationships/hyperlink" Target="http://afaucher2001.blogspot.ca/" TargetMode="External"/><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cck11.mooc.ca/"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www.mooc.ca/" TargetMode="External"/><Relationship Id="rId5" Type="http://schemas.openxmlformats.org/officeDocument/2006/relationships/hyperlink" Target="http://suifaijohnmak.wordpress.com/2011/03/10/cck11-how-to-explain-connectivism-mooc-and-plepln/"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hyperlink" Target="http://mooc.c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apps.cc.umanitoba.ca/moodle/course/view.php?id=20" TargetMode="External"/><Relationship Id="rId5" Type="http://schemas.openxmlformats.org/officeDocument/2006/relationships/hyperlink" Target="http://connect.downes.ca/cgi-bin/archive.cgi?page=thedaily.htm"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connect.downes.ca/"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change.mooc.ca/" TargetMode="External"/><Relationship Id="rId5" Type="http://schemas.openxmlformats.org/officeDocument/2006/relationships/hyperlink" Target="http://edfuture.net/" TargetMode="Externa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outils-reseaux.org/PagePrincipal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jitp.commons.gc.cuny.edu/"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hyperlink" Target="https://www.ai-class.com/" TargetMode="External"/><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ds106.us/history/" TargetMode="External"/><Relationship Id="rId10" Type="http://schemas.openxmlformats.org/officeDocument/2006/relationships/image" Target="../media/image39.jpeg"/><Relationship Id="rId4" Type="http://schemas.openxmlformats.org/officeDocument/2006/relationships/image" Target="../media/image36.jpeg"/><Relationship Id="rId9" Type="http://schemas.openxmlformats.org/officeDocument/2006/relationships/hyperlink" Target="https://www.coursera.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x28newblog.blog.uni-heidelberg.de/2008/09/06/cck08-first-impressions/"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hyperlink" Target="http://download.macromedia.com/pub/solutions/downloads/elearning/elusive_vision.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grsshopper.downes.ca/"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gifsoup.com/view/2304989/neurons.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emeosphericpressure.wordpress.com/2008/10/06/cck08-concept-map/"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www.downes.ca/presentation/233"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itforum.coe.uga.edu/paper92/paper92.html" TargetMode="Externa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downes.ca/post/58150" TargetMode="External"/><Relationship Id="rId4" Type="http://schemas.openxmlformats.org/officeDocument/2006/relationships/hyperlink" Target="http://dmlcentral.net/blog/howard-rheingold/diy-u-interview-anya-kamenetz"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leelearning.wordpress.com/2012/05/17/life-portfolio/" TargetMode="External"/><Relationship Id="rId4" Type="http://schemas.openxmlformats.org/officeDocument/2006/relationships/hyperlink" Target="http://www.downes.ca/post/58174"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googlesystem.blogspot.ca/2012/05/research-sidebar-in-google-doc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downes.ca/post/58163" TargetMode="Externa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downes.ca/post/58221" TargetMode="External"/><Relationship Id="rId4" Type="http://schemas.openxmlformats.org/officeDocument/2006/relationships/hyperlink" Target="http://www.downes.ca/post/5825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downes.ca/post/58186"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readwriteweb.com/cloud/2012/05/s3-storage-for-wordpress-blogs.php"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www.downes.ca/post/5818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open.edu.au/" TargetMode="External"/><Relationship Id="rId3" Type="http://schemas.openxmlformats.org/officeDocument/2006/relationships/hyperlink" Target="http://www.ignou.ac.in/" TargetMode="Externa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athabascau.ca/" TargetMode="External"/><Relationship Id="rId5" Type="http://schemas.openxmlformats.org/officeDocument/2006/relationships/hyperlink" Target="http://www.open.ac.uk/"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www.col.org/blog/Lists/Posts/Post.aspx?ID=130"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www.col.org/blog/Lists/Posts/Post.aspx?ID=134"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www.imsglobal.org/metadata/" TargetMode="External"/><Relationship Id="rId7" Type="http://schemas.openxmlformats.org/officeDocument/2006/relationships/hyperlink" Target="http://zaidlearn.blogspot.com/2008/06/university-learning-ocw-oer-free.html"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creativecommons.org/" TargetMode="External"/><Relationship Id="rId4" Type="http://schemas.openxmlformats.org/officeDocument/2006/relationships/hyperlink" Target="http://ltsc.ieee.org/wg12/files/LOM_1484_12_1_v1_Final_Draft.pdf"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opal.innovationpros.net/news/launch-of-tools-to-enable-open-educational-practices/" TargetMode="External"/><Relationship Id="rId3" Type="http://schemas.openxmlformats.org/officeDocument/2006/relationships/hyperlink" Target="http://iet-staff.open.ac.uk/g.c.conole" TargetMode="External"/><Relationship Id="rId7" Type="http://schemas.openxmlformats.org/officeDocument/2006/relationships/hyperlink" Target="http://www.educause.edu/Resources/BeyondOERShiftingFocustoOpenEd/224619" TargetMode="External"/><Relationship Id="rId2" Type="http://schemas.openxmlformats.org/officeDocument/2006/relationships/hyperlink" Target="http://www.ulf-ehlers.de/"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e4innovation.com/?p=373"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6364" y="1447801"/>
            <a:ext cx="4114800" cy="2057400"/>
          </a:xfrm>
        </p:spPr>
        <p:txBody>
          <a:bodyPr>
            <a:normAutofit fontScale="90000"/>
          </a:bodyPr>
          <a:lstStyle/>
          <a:p>
            <a:pPr algn="l"/>
            <a:r>
              <a:rPr lang="fr-FR" b="1" dirty="0" err="1" smtClean="0">
                <a:solidFill>
                  <a:schemeClr val="bg1"/>
                </a:solidFill>
              </a:rPr>
              <a:t>OERs</a:t>
            </a:r>
            <a:r>
              <a:rPr lang="fr-FR" b="1" dirty="0" smtClean="0">
                <a:solidFill>
                  <a:schemeClr val="bg1"/>
                </a:solidFill>
              </a:rPr>
              <a:t> and Open Online Courses</a:t>
            </a:r>
            <a:r>
              <a:rPr lang="fr-FR" dirty="0"/>
              <a:t/>
            </a:r>
            <a:br>
              <a:rPr lang="fr-FR" dirty="0"/>
            </a:br>
            <a:endParaRPr lang="en-US" dirty="0"/>
          </a:p>
        </p:txBody>
      </p:sp>
      <p:sp>
        <p:nvSpPr>
          <p:cNvPr id="3" name="Subtitle 2"/>
          <p:cNvSpPr>
            <a:spLocks noGrp="1"/>
          </p:cNvSpPr>
          <p:nvPr>
            <p:ph type="subTitle" idx="1"/>
          </p:nvPr>
        </p:nvSpPr>
        <p:spPr>
          <a:xfrm>
            <a:off x="346364" y="4343400"/>
            <a:ext cx="3733800" cy="1752600"/>
          </a:xfrm>
        </p:spPr>
        <p:txBody>
          <a:bodyPr>
            <a:normAutofit/>
          </a:bodyPr>
          <a:lstStyle/>
          <a:p>
            <a:pPr algn="l"/>
            <a:r>
              <a:rPr lang="en-US" sz="2800" dirty="0" smtClean="0">
                <a:solidFill>
                  <a:schemeClr val="bg1"/>
                </a:solidFill>
              </a:rPr>
              <a:t>Stephen Downes</a:t>
            </a:r>
          </a:p>
          <a:p>
            <a:pPr algn="l"/>
            <a:r>
              <a:rPr lang="en-US" sz="2800" dirty="0" smtClean="0">
                <a:solidFill>
                  <a:schemeClr val="bg1"/>
                </a:solidFill>
              </a:rPr>
              <a:t>30 October 2013</a:t>
            </a:r>
          </a:p>
          <a:p>
            <a:pPr algn="l"/>
            <a:r>
              <a:rPr lang="en-US" sz="2800" dirty="0" smtClean="0">
                <a:solidFill>
                  <a:schemeClr val="bg1"/>
                </a:solidFill>
              </a:rPr>
              <a:t>Doha, Qatar</a:t>
            </a:r>
            <a:endParaRPr lang="en-US" sz="2800" dirty="0">
              <a:solidFill>
                <a:schemeClr val="bg1"/>
              </a:solidFill>
            </a:endParaRPr>
          </a:p>
        </p:txBody>
      </p:sp>
      <p:pic>
        <p:nvPicPr>
          <p:cNvPr id="6" name="Picture 5"/>
          <p:cNvPicPr>
            <a:picLocks noChangeAspect="1"/>
          </p:cNvPicPr>
          <p:nvPr/>
        </p:nvPicPr>
        <p:blipFill>
          <a:blip r:embed="rId3"/>
          <a:stretch>
            <a:fillRect/>
          </a:stretch>
        </p:blipFill>
        <p:spPr>
          <a:xfrm>
            <a:off x="4461164" y="0"/>
            <a:ext cx="4533900" cy="6896100"/>
          </a:xfrm>
          <a:prstGeom prst="rect">
            <a:avLst/>
          </a:prstGeom>
        </p:spPr>
      </p:pic>
    </p:spTree>
    <p:extLst>
      <p:ext uri="{BB962C8B-B14F-4D97-AF65-F5344CB8AC3E}">
        <p14:creationId xmlns:p14="http://schemas.microsoft.com/office/powerpoint/2010/main" val="246636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The Course Wiki – Open Planning</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4276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The Course Blog – Open </a:t>
            </a:r>
            <a:r>
              <a:rPr lang="fr-CA" dirty="0" err="1" smtClean="0"/>
              <a:t>Process</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4198944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smtClean="0"/>
              <a:t>The </a:t>
            </a:r>
            <a:r>
              <a:rPr lang="fr-FR" sz="3600" dirty="0" err="1" smtClean="0"/>
              <a:t>Personal</a:t>
            </a:r>
            <a:r>
              <a:rPr lang="fr-FR" sz="3600" dirty="0" smtClean="0"/>
              <a:t> Learning </a:t>
            </a:r>
            <a:r>
              <a:rPr lang="fr-FR" sz="3600" dirty="0" err="1" smtClean="0"/>
              <a:t>Environment</a:t>
            </a:r>
            <a:endParaRPr lang="en-CA" sz="3600" dirty="0"/>
          </a:p>
        </p:txBody>
      </p:sp>
      <p:sp>
        <p:nvSpPr>
          <p:cNvPr id="3" name="Content Placeholder 2"/>
          <p:cNvSpPr>
            <a:spLocks noGrp="1"/>
          </p:cNvSpPr>
          <p:nvPr>
            <p:ph idx="1"/>
          </p:nvPr>
        </p:nvSpPr>
        <p:spPr/>
        <p:txBody>
          <a:bodyPr/>
          <a:lstStyle/>
          <a:p>
            <a:endParaRPr lang="en-CA"/>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14400" y="1676400"/>
            <a:ext cx="7543800" cy="434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5"/>
          <p:cNvSpPr>
            <a:spLocks noChangeArrowheads="1"/>
          </p:cNvSpPr>
          <p:nvPr/>
        </p:nvSpPr>
        <p:spPr bwMode="auto">
          <a:xfrm>
            <a:off x="762000" y="6308725"/>
            <a:ext cx="526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Diagram by Scott Wilson; </a:t>
            </a:r>
            <a:r>
              <a:rPr lang="en-US" dirty="0" err="1"/>
              <a:t>Downes</a:t>
            </a:r>
            <a:r>
              <a:rPr lang="en-US" dirty="0"/>
              <a:t>: </a:t>
            </a:r>
            <a:r>
              <a:rPr lang="en-US" dirty="0">
                <a:hlinkClick r:id="rId3"/>
              </a:rPr>
              <a:t>E-Learning 2.0</a:t>
            </a:r>
            <a:endParaRPr lang="en-US" dirty="0"/>
          </a:p>
        </p:txBody>
      </p:sp>
    </p:spTree>
    <p:extLst>
      <p:ext uri="{BB962C8B-B14F-4D97-AF65-F5344CB8AC3E}">
        <p14:creationId xmlns:p14="http://schemas.microsoft.com/office/powerpoint/2010/main" val="1466538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5105400"/>
            <a:ext cx="8229600" cy="1143000"/>
          </a:xfrm>
        </p:spPr>
        <p:txBody>
          <a:bodyPr/>
          <a:lstStyle/>
          <a:p>
            <a:pPr eaLnBrk="1" hangingPunct="1"/>
            <a:r>
              <a:rPr lang="en-CA" smtClean="0"/>
              <a:t>Learning Design &amp; Patterns</a:t>
            </a:r>
          </a:p>
        </p:txBody>
      </p:sp>
      <p:sp>
        <p:nvSpPr>
          <p:cNvPr id="11267" name="Rectangle 3"/>
          <p:cNvSpPr>
            <a:spLocks noChangeArrowheads="1"/>
          </p:cNvSpPr>
          <p:nvPr/>
        </p:nvSpPr>
        <p:spPr bwMode="auto">
          <a:xfrm>
            <a:off x="4800600" y="4114800"/>
            <a:ext cx="3195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2"/>
              </a:rPr>
              <a:t>http://repository.alt.ac.uk/883/</a:t>
            </a:r>
            <a:r>
              <a:rPr lang="en-CA">
                <a:latin typeface="Calibri" pitchFamily="34" charset="0"/>
              </a:rPr>
              <a:t> </a:t>
            </a: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33400"/>
            <a:ext cx="4794250"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590800"/>
            <a:ext cx="3962400" cy="2378075"/>
          </a:xfrm>
          <a:noFill/>
        </p:spPr>
      </p:pic>
      <p:sp>
        <p:nvSpPr>
          <p:cNvPr id="11270" name="Rectangle 6"/>
          <p:cNvSpPr>
            <a:spLocks noChangeArrowheads="1"/>
          </p:cNvSpPr>
          <p:nvPr/>
        </p:nvSpPr>
        <p:spPr bwMode="auto">
          <a:xfrm>
            <a:off x="304800" y="4953000"/>
            <a:ext cx="4233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5"/>
              </a:rPr>
              <a:t>http://www.imsglobal.org/learningdesign/</a:t>
            </a:r>
            <a:r>
              <a:rPr lang="en-CA">
                <a:latin typeface="Calibri" pitchFamily="34" charset="0"/>
              </a:rPr>
              <a:t> </a:t>
            </a:r>
          </a:p>
        </p:txBody>
      </p:sp>
    </p:spTree>
    <p:extLst>
      <p:ext uri="{BB962C8B-B14F-4D97-AF65-F5344CB8AC3E}">
        <p14:creationId xmlns:p14="http://schemas.microsoft.com/office/powerpoint/2010/main" val="1515036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410200"/>
            <a:ext cx="8229600" cy="1143000"/>
          </a:xfrm>
        </p:spPr>
        <p:txBody>
          <a:bodyPr/>
          <a:lstStyle/>
          <a:p>
            <a:pPr eaLnBrk="1" hangingPunct="1"/>
            <a:r>
              <a:rPr lang="en-CA" smtClean="0"/>
              <a:t>Open Assessment?</a:t>
            </a:r>
          </a:p>
        </p:txBody>
      </p:sp>
      <p:sp>
        <p:nvSpPr>
          <p:cNvPr id="4" name="TextBox 3"/>
          <p:cNvSpPr txBox="1"/>
          <p:nvPr/>
        </p:nvSpPr>
        <p:spPr>
          <a:xfrm>
            <a:off x="609600" y="685800"/>
            <a:ext cx="3581400" cy="523875"/>
          </a:xfrm>
          <a:prstGeom prst="rect">
            <a:avLst/>
          </a:prstGeom>
          <a:noFill/>
        </p:spPr>
        <p:txBody>
          <a:bodyPr>
            <a:spAutoFit/>
          </a:bodyPr>
          <a:lstStyle/>
          <a:p>
            <a:pPr fontAlgn="auto">
              <a:spcBef>
                <a:spcPts val="0"/>
              </a:spcBef>
              <a:spcAft>
                <a:spcPts val="0"/>
              </a:spcAft>
              <a:defRPr/>
            </a:pPr>
            <a:r>
              <a:rPr lang="en-CA" sz="2800" dirty="0">
                <a:solidFill>
                  <a:schemeClr val="bg2">
                    <a:lumMod val="50000"/>
                  </a:schemeClr>
                </a:solidFill>
                <a:latin typeface="+mn-lt"/>
                <a:cs typeface="+mn-cs"/>
              </a:rPr>
              <a:t>Phase 3</a:t>
            </a:r>
          </a:p>
        </p:txBody>
      </p:sp>
      <p:sp>
        <p:nvSpPr>
          <p:cNvPr id="14340" name="Rectangle 4"/>
          <p:cNvSpPr>
            <a:spLocks noChangeArrowheads="1"/>
          </p:cNvSpPr>
          <p:nvPr/>
        </p:nvSpPr>
        <p:spPr bwMode="auto">
          <a:xfrm>
            <a:off x="304800" y="5257800"/>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400">
                <a:latin typeface="Calibri" pitchFamily="34" charset="0"/>
                <a:hlinkClick r:id="rId2"/>
              </a:rPr>
              <a:t>http://www.aspirationtech.org/events/p2pu/openassessment/2010</a:t>
            </a:r>
            <a:r>
              <a:rPr lang="en-CA" sz="1400">
                <a:latin typeface="Calibri" pitchFamily="34" charset="0"/>
              </a:rPr>
              <a:t> </a:t>
            </a:r>
          </a:p>
        </p:txBody>
      </p:sp>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81000"/>
            <a:ext cx="4405313"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7"/>
          <p:cNvSpPr>
            <a:spLocks noChangeArrowheads="1"/>
          </p:cNvSpPr>
          <p:nvPr/>
        </p:nvSpPr>
        <p:spPr bwMode="auto">
          <a:xfrm>
            <a:off x="304800" y="4953000"/>
            <a:ext cx="238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sz="1400">
                <a:latin typeface="Calibri" pitchFamily="34" charset="0"/>
                <a:hlinkClick r:id="rId5"/>
              </a:rPr>
              <a:t>http://www.brainbench.com/</a:t>
            </a:r>
            <a:r>
              <a:rPr lang="en-CA" sz="1400">
                <a:latin typeface="Calibri" pitchFamily="34" charset="0"/>
              </a:rPr>
              <a:t> </a:t>
            </a:r>
          </a:p>
        </p:txBody>
      </p:sp>
      <p:pic>
        <p:nvPicPr>
          <p:cNvPr id="143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657600"/>
            <a:ext cx="12144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442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4808220"/>
            <a:ext cx="8229600" cy="1143000"/>
          </a:xfrm>
        </p:spPr>
        <p:txBody>
          <a:bodyPr>
            <a:normAutofit fontScale="90000"/>
          </a:bodyPr>
          <a:lstStyle/>
          <a:p>
            <a:r>
              <a:rPr lang="fr-CA" dirty="0" err="1" smtClean="0"/>
              <a:t>MOOCs</a:t>
            </a:r>
            <a:r>
              <a:rPr lang="fr-CA" dirty="0" smtClean="0"/>
              <a:t> change </a:t>
            </a:r>
            <a:r>
              <a:rPr lang="fr-CA" dirty="0" err="1" smtClean="0"/>
              <a:t>our</a:t>
            </a:r>
            <a:r>
              <a:rPr lang="fr-CA" dirty="0" smtClean="0"/>
              <a:t> </a:t>
            </a:r>
            <a:r>
              <a:rPr lang="fr-CA" dirty="0" err="1" smtClean="0"/>
              <a:t>understanding</a:t>
            </a:r>
            <a:r>
              <a:rPr lang="fr-CA" dirty="0" smtClean="0"/>
              <a:t> of </a:t>
            </a:r>
            <a:r>
              <a:rPr lang="fr-CA" dirty="0" err="1" smtClean="0"/>
              <a:t>learning</a:t>
            </a:r>
            <a:r>
              <a:rPr lang="fr-CA" dirty="0" smtClean="0"/>
              <a:t> online…</a:t>
            </a:r>
            <a:endParaRPr lang="en-US" dirty="0"/>
          </a:p>
        </p:txBody>
      </p:sp>
      <p:pic>
        <p:nvPicPr>
          <p:cNvPr id="1034" name="Picture 10" descr="http://afaucher2001.files.wordpress.com/2012/10/word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882492"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6/6f/Walk-Cyc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2819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6477000" cy="215444"/>
          </a:xfrm>
          <a:prstGeom prst="rect">
            <a:avLst/>
          </a:prstGeom>
        </p:spPr>
        <p:txBody>
          <a:bodyPr wrap="square">
            <a:spAutoFit/>
          </a:bodyPr>
          <a:lstStyle/>
          <a:p>
            <a:r>
              <a:rPr lang="en-US" sz="800" dirty="0" smtClean="0"/>
              <a:t>Images: </a:t>
            </a:r>
            <a:r>
              <a:rPr lang="en-US" sz="800" dirty="0" smtClean="0">
                <a:hlinkClick r:id="rId5"/>
              </a:rPr>
              <a:t>http://afaucher2001.blogspot.ca/</a:t>
            </a:r>
            <a:r>
              <a:rPr lang="en-US" sz="800" dirty="0" smtClean="0"/>
              <a:t> and  </a:t>
            </a:r>
            <a:r>
              <a:rPr lang="en-US" sz="800" dirty="0" smtClean="0">
                <a:hlinkClick r:id="rId6"/>
              </a:rPr>
              <a:t>http://moreorlessbunk.wordpress.com/2012/03/10/a-wondrous-new-machine/</a:t>
            </a:r>
            <a:r>
              <a:rPr lang="en-US" sz="800" dirty="0" smtClean="0"/>
              <a:t> </a:t>
            </a:r>
            <a:endParaRPr lang="en-US" sz="800" dirty="0"/>
          </a:p>
        </p:txBody>
      </p:sp>
    </p:spTree>
    <p:extLst>
      <p:ext uri="{BB962C8B-B14F-4D97-AF65-F5344CB8AC3E}">
        <p14:creationId xmlns:p14="http://schemas.microsoft.com/office/powerpoint/2010/main" val="3652289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0"/>
            <a:ext cx="4762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381000" y="5257800"/>
            <a:ext cx="8229600" cy="1143000"/>
          </a:xfrm>
        </p:spPr>
        <p:txBody>
          <a:bodyPr/>
          <a:lstStyle/>
          <a:p>
            <a:pPr eaLnBrk="1" hangingPunct="1"/>
            <a:r>
              <a:rPr lang="en-CA" smtClean="0"/>
              <a:t>The MOOC...</a:t>
            </a:r>
          </a:p>
        </p:txBody>
      </p:sp>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90600"/>
            <a:ext cx="23812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4572000" y="4495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5"/>
              </a:rPr>
              <a:t>http://suifaijohnmak.wordpress.com/2011/03/10/cck11-how-to-explain-connectivism-mooc-and-plepln/</a:t>
            </a:r>
            <a:r>
              <a:rPr lang="en-CA">
                <a:latin typeface="Calibri" pitchFamily="34" charset="0"/>
              </a:rPr>
              <a:t> </a:t>
            </a:r>
          </a:p>
        </p:txBody>
      </p:sp>
      <p:sp>
        <p:nvSpPr>
          <p:cNvPr id="13319" name="TextBox 7"/>
          <p:cNvSpPr txBox="1">
            <a:spLocks noChangeArrowheads="1"/>
          </p:cNvSpPr>
          <p:nvPr/>
        </p:nvSpPr>
        <p:spPr bwMode="auto">
          <a:xfrm>
            <a:off x="838200" y="1524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atin typeface="Calibri" pitchFamily="34" charset="0"/>
                <a:hlinkClick r:id="rId6"/>
              </a:rPr>
              <a:t>http://www.mooc.ca</a:t>
            </a:r>
            <a:endParaRPr lang="en-CA">
              <a:latin typeface="Calibri" pitchFamily="34" charset="0"/>
            </a:endParaRPr>
          </a:p>
          <a:p>
            <a:pPr eaLnBrk="1" hangingPunct="1"/>
            <a:r>
              <a:rPr lang="en-CA">
                <a:latin typeface="Calibri" pitchFamily="34" charset="0"/>
                <a:hlinkClick r:id="rId7"/>
              </a:rPr>
              <a:t>http://cck11.mooc.ca</a:t>
            </a:r>
            <a:r>
              <a:rPr lang="en-CA">
                <a:latin typeface="Calibri" pitchFamily="34" charset="0"/>
              </a:rPr>
              <a:t> </a:t>
            </a:r>
          </a:p>
        </p:txBody>
      </p:sp>
    </p:spTree>
    <p:extLst>
      <p:ext uri="{BB962C8B-B14F-4D97-AF65-F5344CB8AC3E}">
        <p14:creationId xmlns:p14="http://schemas.microsoft.com/office/powerpoint/2010/main" val="3772129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What are MOOCs</a:t>
            </a:r>
            <a:endParaRPr lang="en-CA" sz="4800" dirty="0"/>
          </a:p>
        </p:txBody>
      </p:sp>
      <p:sp>
        <p:nvSpPr>
          <p:cNvPr id="3" name="Content Placeholder 2"/>
          <p:cNvSpPr>
            <a:spLocks noGrp="1"/>
          </p:cNvSpPr>
          <p:nvPr>
            <p:ph idx="1"/>
          </p:nvPr>
        </p:nvSpPr>
        <p:spPr/>
        <p:txBody>
          <a:bodyPr>
            <a:normAutofit/>
          </a:bodyPr>
          <a:lstStyle/>
          <a:p>
            <a:r>
              <a:rPr lang="en-CA" sz="4000" dirty="0" smtClean="0">
                <a:solidFill>
                  <a:schemeClr val="accent2">
                    <a:lumMod val="75000"/>
                  </a:schemeClr>
                </a:solidFill>
              </a:rPr>
              <a:t>Massive</a:t>
            </a:r>
            <a:r>
              <a:rPr lang="en-CA" sz="4000" dirty="0" smtClean="0"/>
              <a:t> – by design</a:t>
            </a:r>
          </a:p>
          <a:p>
            <a:r>
              <a:rPr lang="en-CA" sz="4000" dirty="0" smtClean="0">
                <a:solidFill>
                  <a:schemeClr val="accent1">
                    <a:lumMod val="75000"/>
                  </a:schemeClr>
                </a:solidFill>
              </a:rPr>
              <a:t>Open</a:t>
            </a:r>
            <a:r>
              <a:rPr lang="en-CA" sz="4000" dirty="0" smtClean="0"/>
              <a:t> – gratis and </a:t>
            </a:r>
            <a:r>
              <a:rPr lang="en-CA" sz="4000" dirty="0" err="1" smtClean="0"/>
              <a:t>libre</a:t>
            </a:r>
            <a:endParaRPr lang="en-CA" sz="4000" dirty="0" smtClean="0"/>
          </a:p>
          <a:p>
            <a:r>
              <a:rPr lang="en-CA" sz="4000" dirty="0" smtClean="0">
                <a:solidFill>
                  <a:schemeClr val="accent3">
                    <a:lumMod val="50000"/>
                  </a:schemeClr>
                </a:solidFill>
              </a:rPr>
              <a:t>Online </a:t>
            </a:r>
            <a:r>
              <a:rPr lang="en-CA" sz="4000" dirty="0" smtClean="0"/>
              <a:t>– vs. blended and wrapped</a:t>
            </a:r>
          </a:p>
          <a:p>
            <a:r>
              <a:rPr lang="en-CA" sz="4000" dirty="0" smtClean="0">
                <a:solidFill>
                  <a:srgbClr val="00B0F0"/>
                </a:solidFill>
              </a:rPr>
              <a:t>Courses </a:t>
            </a:r>
            <a:r>
              <a:rPr lang="en-CA" sz="4000" dirty="0" smtClean="0"/>
              <a:t>– vs. communities, websites, video collections, </a:t>
            </a:r>
            <a:r>
              <a:rPr lang="en-CA" sz="4000" dirty="0" err="1" smtClean="0"/>
              <a:t>etc</a:t>
            </a:r>
            <a:endParaRPr lang="en-CA" sz="4000" dirty="0"/>
          </a:p>
        </p:txBody>
      </p:sp>
      <p:sp>
        <p:nvSpPr>
          <p:cNvPr id="4" name="TextBox 3"/>
          <p:cNvSpPr txBox="1"/>
          <p:nvPr/>
        </p:nvSpPr>
        <p:spPr>
          <a:xfrm>
            <a:off x="2286000" y="5486400"/>
            <a:ext cx="3276600" cy="523220"/>
          </a:xfrm>
          <a:prstGeom prst="rect">
            <a:avLst/>
          </a:prstGeom>
          <a:noFill/>
        </p:spPr>
        <p:txBody>
          <a:bodyPr wrap="square" rtlCol="0">
            <a:spAutoFit/>
          </a:bodyPr>
          <a:lstStyle/>
          <a:p>
            <a:r>
              <a:rPr lang="en-US" sz="2800" dirty="0" smtClean="0">
                <a:hlinkClick r:id="rId2"/>
              </a:rPr>
              <a:t>http://mooc.ca</a:t>
            </a:r>
            <a:r>
              <a:rPr lang="en-US" sz="2800" dirty="0" smtClean="0"/>
              <a:t> </a:t>
            </a:r>
            <a:endParaRPr lang="en-US" sz="2800" dirty="0"/>
          </a:p>
        </p:txBody>
      </p:sp>
    </p:spTree>
    <p:extLst>
      <p:ext uri="{BB962C8B-B14F-4D97-AF65-F5344CB8AC3E}">
        <p14:creationId xmlns:p14="http://schemas.microsoft.com/office/powerpoint/2010/main" val="899798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CCK08</a:t>
            </a:r>
            <a:endParaRPr lang="en-CA" dirty="0"/>
          </a:p>
        </p:txBody>
      </p:sp>
      <p:sp>
        <p:nvSpPr>
          <p:cNvPr id="3" name="Content Placeholder 2"/>
          <p:cNvSpPr>
            <a:spLocks noGrp="1"/>
          </p:cNvSpPr>
          <p:nvPr>
            <p:ph idx="1"/>
          </p:nvPr>
        </p:nvSpPr>
        <p:spPr>
          <a:xfrm>
            <a:off x="468224" y="1647304"/>
            <a:ext cx="8229600" cy="4525963"/>
          </a:xfrm>
        </p:spPr>
        <p:txBody>
          <a:bodyPr/>
          <a:lstStyle/>
          <a:p>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628800"/>
            <a:ext cx="523858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924944"/>
            <a:ext cx="4680520" cy="355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15816" y="6477614"/>
            <a:ext cx="5958408" cy="338554"/>
          </a:xfrm>
          <a:prstGeom prst="rect">
            <a:avLst/>
          </a:prstGeom>
        </p:spPr>
        <p:txBody>
          <a:bodyPr wrap="square">
            <a:spAutoFit/>
          </a:bodyPr>
          <a:lstStyle/>
          <a:p>
            <a:r>
              <a:rPr lang="en-CA" sz="1600" dirty="0" smtClean="0">
                <a:hlinkClick r:id="rId5"/>
              </a:rPr>
              <a:t>http://connect.downes.ca/cgi-bin/archive.cgi?page=thedaily.htm</a:t>
            </a:r>
            <a:r>
              <a:rPr lang="en-CA" sz="1600" dirty="0" smtClean="0"/>
              <a:t> </a:t>
            </a:r>
            <a:endParaRPr lang="en-CA" sz="1600" dirty="0"/>
          </a:p>
        </p:txBody>
      </p:sp>
      <p:sp>
        <p:nvSpPr>
          <p:cNvPr id="5" name="Rectangle 4"/>
          <p:cNvSpPr/>
          <p:nvPr/>
        </p:nvSpPr>
        <p:spPr>
          <a:xfrm>
            <a:off x="376288" y="5315307"/>
            <a:ext cx="3043584" cy="584775"/>
          </a:xfrm>
          <a:prstGeom prst="rect">
            <a:avLst/>
          </a:prstGeom>
        </p:spPr>
        <p:txBody>
          <a:bodyPr wrap="square">
            <a:spAutoFit/>
          </a:bodyPr>
          <a:lstStyle/>
          <a:p>
            <a:r>
              <a:rPr lang="en-CA" sz="1600" dirty="0" smtClean="0">
                <a:hlinkClick r:id="rId6"/>
              </a:rPr>
              <a:t>http://wwwapps.cc.umanitoba.ca/moodle/course/view.php?id=20</a:t>
            </a:r>
            <a:r>
              <a:rPr lang="en-CA" sz="1600" dirty="0" smtClean="0"/>
              <a:t> </a:t>
            </a:r>
            <a:endParaRPr lang="en-CA" sz="1600" dirty="0"/>
          </a:p>
        </p:txBody>
      </p:sp>
      <p:sp>
        <p:nvSpPr>
          <p:cNvPr id="6" name="Rectangle 5"/>
          <p:cNvSpPr/>
          <p:nvPr/>
        </p:nvSpPr>
        <p:spPr>
          <a:xfrm>
            <a:off x="6300192" y="1637015"/>
            <a:ext cx="1954446" cy="461665"/>
          </a:xfrm>
          <a:prstGeom prst="rect">
            <a:avLst/>
          </a:prstGeom>
        </p:spPr>
        <p:txBody>
          <a:bodyPr wrap="none">
            <a:spAutoFit/>
          </a:bodyPr>
          <a:lstStyle/>
          <a:p>
            <a:r>
              <a:rPr lang="fr-FR" sz="2400" dirty="0"/>
              <a:t>2300 </a:t>
            </a:r>
            <a:r>
              <a:rPr lang="fr-FR" sz="2400" dirty="0" err="1" smtClean="0"/>
              <a:t>students</a:t>
            </a:r>
            <a:endParaRPr lang="en-US" sz="2400" dirty="0"/>
          </a:p>
        </p:txBody>
      </p:sp>
    </p:spTree>
    <p:extLst>
      <p:ext uri="{BB962C8B-B14F-4D97-AF65-F5344CB8AC3E}">
        <p14:creationId xmlns:p14="http://schemas.microsoft.com/office/powerpoint/2010/main" val="1097692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56" y="1412776"/>
            <a:ext cx="4359400" cy="268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348880"/>
            <a:ext cx="5186468" cy="3075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97594" y="5558338"/>
            <a:ext cx="1568186" cy="369332"/>
          </a:xfrm>
          <a:prstGeom prst="rect">
            <a:avLst/>
          </a:prstGeom>
        </p:spPr>
        <p:txBody>
          <a:bodyPr wrap="none">
            <a:spAutoFit/>
          </a:bodyPr>
          <a:lstStyle/>
          <a:p>
            <a:r>
              <a:rPr lang="fr-FR" dirty="0" smtClean="0"/>
              <a:t>2800 </a:t>
            </a:r>
            <a:r>
              <a:rPr lang="fr-FR" dirty="0" err="1" smtClean="0"/>
              <a:t>students</a:t>
            </a:r>
            <a:endParaRPr lang="en-US" dirty="0"/>
          </a:p>
        </p:txBody>
      </p:sp>
      <p:sp>
        <p:nvSpPr>
          <p:cNvPr id="5" name="Rectangle 4"/>
          <p:cNvSpPr/>
          <p:nvPr/>
        </p:nvSpPr>
        <p:spPr>
          <a:xfrm>
            <a:off x="332456" y="4149080"/>
            <a:ext cx="1568186" cy="369332"/>
          </a:xfrm>
          <a:prstGeom prst="rect">
            <a:avLst/>
          </a:prstGeom>
        </p:spPr>
        <p:txBody>
          <a:bodyPr wrap="none">
            <a:spAutoFit/>
          </a:bodyPr>
          <a:lstStyle/>
          <a:p>
            <a:r>
              <a:rPr lang="fr-FR" dirty="0"/>
              <a:t>1800 </a:t>
            </a:r>
            <a:r>
              <a:rPr lang="fr-FR" dirty="0" err="1" smtClean="0"/>
              <a:t>students</a:t>
            </a:r>
            <a:endParaRPr lang="en-US" dirty="0"/>
          </a:p>
        </p:txBody>
      </p:sp>
      <p:pic>
        <p:nvPicPr>
          <p:cNvPr id="1029" name="Picture 5" descr="http://etcjournal.files.wordpress.com/2012/10/cfhe12.jpg?w=300&amp;h=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92" y="5104829"/>
            <a:ext cx="2857500" cy="638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3110" y="5830277"/>
            <a:ext cx="1568186" cy="369332"/>
          </a:xfrm>
          <a:prstGeom prst="rect">
            <a:avLst/>
          </a:prstGeom>
        </p:spPr>
        <p:txBody>
          <a:bodyPr wrap="none">
            <a:spAutoFit/>
          </a:bodyPr>
          <a:lstStyle/>
          <a:p>
            <a:r>
              <a:rPr lang="fr-FR" dirty="0" smtClean="0"/>
              <a:t>3000 </a:t>
            </a:r>
            <a:r>
              <a:rPr lang="fr-FR" dirty="0" err="1" smtClean="0"/>
              <a:t>students</a:t>
            </a:r>
            <a:endParaRPr lang="en-US" dirty="0"/>
          </a:p>
        </p:txBody>
      </p:sp>
      <p:sp>
        <p:nvSpPr>
          <p:cNvPr id="6" name="Rectangle 5"/>
          <p:cNvSpPr/>
          <p:nvPr/>
        </p:nvSpPr>
        <p:spPr>
          <a:xfrm>
            <a:off x="188492" y="6093315"/>
            <a:ext cx="1711109" cy="307777"/>
          </a:xfrm>
          <a:prstGeom prst="rect">
            <a:avLst/>
          </a:prstGeom>
        </p:spPr>
        <p:txBody>
          <a:bodyPr wrap="none">
            <a:spAutoFit/>
          </a:bodyPr>
          <a:lstStyle/>
          <a:p>
            <a:r>
              <a:rPr lang="en-US" sz="1400" dirty="0">
                <a:hlinkClick r:id="rId5"/>
              </a:rPr>
              <a:t>http://edfuture.net</a:t>
            </a:r>
            <a:r>
              <a:rPr lang="en-US" sz="1400" dirty="0" smtClean="0">
                <a:hlinkClick r:id="rId5"/>
              </a:rPr>
              <a:t>/</a:t>
            </a:r>
            <a:r>
              <a:rPr lang="en-US" sz="1400" dirty="0" smtClean="0"/>
              <a:t> </a:t>
            </a:r>
            <a:endParaRPr lang="en-US" sz="1400" dirty="0"/>
          </a:p>
        </p:txBody>
      </p:sp>
      <p:sp>
        <p:nvSpPr>
          <p:cNvPr id="7" name="Rectangle 6"/>
          <p:cNvSpPr/>
          <p:nvPr/>
        </p:nvSpPr>
        <p:spPr>
          <a:xfrm>
            <a:off x="6588224" y="5927670"/>
            <a:ext cx="1964769" cy="307777"/>
          </a:xfrm>
          <a:prstGeom prst="rect">
            <a:avLst/>
          </a:prstGeom>
        </p:spPr>
        <p:txBody>
          <a:bodyPr wrap="none">
            <a:spAutoFit/>
          </a:bodyPr>
          <a:lstStyle/>
          <a:p>
            <a:r>
              <a:rPr lang="en-US" sz="1400" dirty="0">
                <a:hlinkClick r:id="rId6"/>
              </a:rPr>
              <a:t>http</a:t>
            </a:r>
            <a:r>
              <a:rPr lang="en-US" sz="1400" dirty="0" smtClean="0">
                <a:hlinkClick r:id="rId6"/>
              </a:rPr>
              <a:t>://change.mooc.ca/</a:t>
            </a:r>
            <a:r>
              <a:rPr lang="en-US" sz="1400" dirty="0" smtClean="0"/>
              <a:t> </a:t>
            </a:r>
            <a:endParaRPr lang="en-US" sz="1400" dirty="0"/>
          </a:p>
        </p:txBody>
      </p:sp>
      <p:sp>
        <p:nvSpPr>
          <p:cNvPr id="8" name="Rectangle 7"/>
          <p:cNvSpPr/>
          <p:nvPr/>
        </p:nvSpPr>
        <p:spPr>
          <a:xfrm>
            <a:off x="385069" y="4420492"/>
            <a:ext cx="2188484" cy="307777"/>
          </a:xfrm>
          <a:prstGeom prst="rect">
            <a:avLst/>
          </a:prstGeom>
        </p:spPr>
        <p:txBody>
          <a:bodyPr wrap="none">
            <a:spAutoFit/>
          </a:bodyPr>
          <a:lstStyle/>
          <a:p>
            <a:r>
              <a:rPr lang="en-US" sz="1400" dirty="0">
                <a:hlinkClick r:id="rId7"/>
              </a:rPr>
              <a:t>http</a:t>
            </a:r>
            <a:r>
              <a:rPr lang="en-US" sz="1400" dirty="0" smtClean="0">
                <a:hlinkClick r:id="rId7"/>
              </a:rPr>
              <a:t>://connect.downes.ca/</a:t>
            </a:r>
            <a:r>
              <a:rPr lang="en-US" sz="1400" dirty="0" smtClean="0"/>
              <a:t> </a:t>
            </a:r>
            <a:endParaRPr lang="en-US" sz="1400" dirty="0"/>
          </a:p>
        </p:txBody>
      </p:sp>
      <p:sp>
        <p:nvSpPr>
          <p:cNvPr id="13"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t>Other Courses</a:t>
            </a:r>
            <a:endParaRPr lang="en-CA" dirty="0"/>
          </a:p>
        </p:txBody>
      </p:sp>
    </p:spTree>
    <p:extLst>
      <p:ext uri="{BB962C8B-B14F-4D97-AF65-F5344CB8AC3E}">
        <p14:creationId xmlns:p14="http://schemas.microsoft.com/office/powerpoint/2010/main" val="1110105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Le cours MOOC-REL </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793" y="1600200"/>
            <a:ext cx="6310414" cy="4525963"/>
          </a:xfrm>
        </p:spPr>
      </p:pic>
    </p:spTree>
    <p:extLst>
      <p:ext uri="{BB962C8B-B14F-4D97-AF65-F5344CB8AC3E}">
        <p14:creationId xmlns:p14="http://schemas.microsoft.com/office/powerpoint/2010/main" val="2279252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An invitation to </a:t>
            </a:r>
            <a:r>
              <a:rPr lang="fr-FR" dirty="0" err="1" smtClean="0"/>
              <a:t>work</a:t>
            </a:r>
            <a:r>
              <a:rPr lang="fr-FR" dirty="0" smtClean="0"/>
              <a:t> </a:t>
            </a:r>
            <a:r>
              <a:rPr lang="fr-FR" dirty="0" err="1" smtClean="0"/>
              <a:t>collectively</a:t>
            </a:r>
            <a:endParaRPr lang="en-CA" dirty="0"/>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3"/>
          <a:stretch>
            <a:fillRect/>
          </a:stretch>
        </p:blipFill>
        <p:spPr>
          <a:xfrm>
            <a:off x="1143000" y="1752600"/>
            <a:ext cx="6329297" cy="3448050"/>
          </a:xfrm>
          <a:prstGeom prst="rect">
            <a:avLst/>
          </a:prstGeom>
        </p:spPr>
      </p:pic>
      <p:sp>
        <p:nvSpPr>
          <p:cNvPr id="5" name="Rectangle 4"/>
          <p:cNvSpPr/>
          <p:nvPr/>
        </p:nvSpPr>
        <p:spPr>
          <a:xfrm>
            <a:off x="1143000" y="5478740"/>
            <a:ext cx="4019305" cy="369332"/>
          </a:xfrm>
          <a:prstGeom prst="rect">
            <a:avLst/>
          </a:prstGeom>
        </p:spPr>
        <p:txBody>
          <a:bodyPr wrap="none">
            <a:spAutoFit/>
          </a:bodyPr>
          <a:lstStyle/>
          <a:p>
            <a:r>
              <a:rPr lang="en-CA" dirty="0">
                <a:hlinkClick r:id="rId4"/>
              </a:rPr>
              <a:t>http://</a:t>
            </a:r>
            <a:r>
              <a:rPr lang="en-CA" dirty="0" smtClean="0">
                <a:hlinkClick r:id="rId4"/>
              </a:rPr>
              <a:t>outils-reseaux.org/PagePrincipale</a:t>
            </a:r>
            <a:r>
              <a:rPr lang="en-CA" dirty="0" smtClean="0"/>
              <a:t> </a:t>
            </a:r>
            <a:endParaRPr lang="en-CA" dirty="0"/>
          </a:p>
        </p:txBody>
      </p:sp>
    </p:spTree>
    <p:extLst>
      <p:ext uri="{BB962C8B-B14F-4D97-AF65-F5344CB8AC3E}">
        <p14:creationId xmlns:p14="http://schemas.microsoft.com/office/powerpoint/2010/main" val="4155816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smtClean="0"/>
              <a:t>Engagement </a:t>
            </a:r>
            <a:r>
              <a:rPr lang="fr-CA" dirty="0" err="1" smtClean="0"/>
              <a:t>between</a:t>
            </a:r>
            <a:r>
              <a:rPr lang="fr-CA" dirty="0" smtClean="0"/>
              <a:t> </a:t>
            </a:r>
            <a:r>
              <a:rPr lang="fr-CA" dirty="0" err="1" smtClean="0"/>
              <a:t>communities</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923925" y="1600200"/>
            <a:ext cx="7296150" cy="4659152"/>
          </a:xfrm>
          <a:prstGeom prst="rect">
            <a:avLst/>
          </a:prstGeom>
        </p:spPr>
      </p:pic>
    </p:spTree>
    <p:extLst>
      <p:ext uri="{BB962C8B-B14F-4D97-AF65-F5344CB8AC3E}">
        <p14:creationId xmlns:p14="http://schemas.microsoft.com/office/powerpoint/2010/main" val="3102214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7800"/>
            <a:ext cx="9144000" cy="1143000"/>
          </a:xfrm>
        </p:spPr>
        <p:txBody>
          <a:bodyPr>
            <a:normAutofit fontScale="90000"/>
          </a:bodyPr>
          <a:lstStyle/>
          <a:p>
            <a:r>
              <a:rPr lang="fr-CA" dirty="0" smtClean="0"/>
              <a:t>The important aspect of a </a:t>
            </a:r>
            <a:r>
              <a:rPr lang="fr-CA" dirty="0" err="1" smtClean="0"/>
              <a:t>connectivist</a:t>
            </a:r>
            <a:r>
              <a:rPr lang="fr-CA" dirty="0" smtClean="0"/>
              <a:t> course </a:t>
            </a:r>
            <a:r>
              <a:rPr lang="fr-CA" dirty="0" err="1" smtClean="0"/>
              <a:t>is</a:t>
            </a:r>
            <a:r>
              <a:rPr lang="fr-CA" dirty="0" smtClean="0"/>
              <a:t> not the content of the course</a:t>
            </a:r>
            <a:endParaRPr lang="en-US" dirty="0"/>
          </a:p>
        </p:txBody>
      </p:sp>
      <p:pic>
        <p:nvPicPr>
          <p:cNvPr id="7170" name="Picture 2" descr="http://jitp.commons.gc.cuny.edu/files/2013/05/Luke_and_Jame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7437" y="868680"/>
            <a:ext cx="7389125"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8272" y="6477000"/>
            <a:ext cx="2476960" cy="253916"/>
          </a:xfrm>
          <a:prstGeom prst="rect">
            <a:avLst/>
          </a:prstGeom>
        </p:spPr>
        <p:txBody>
          <a:bodyPr wrap="none">
            <a:spAutoFit/>
          </a:bodyPr>
          <a:lstStyle/>
          <a:p>
            <a:r>
              <a:rPr lang="en-US" sz="1050" dirty="0" smtClean="0"/>
              <a:t>Image: </a:t>
            </a:r>
            <a:r>
              <a:rPr lang="en-US" sz="1050" dirty="0" smtClean="0">
                <a:hlinkClick r:id="rId4"/>
              </a:rPr>
              <a:t>http://jitp.commons.gc.cuny.edu/</a:t>
            </a:r>
            <a:r>
              <a:rPr lang="en-US" sz="1050" dirty="0" smtClean="0"/>
              <a:t> </a:t>
            </a:r>
            <a:endParaRPr lang="en-US" sz="1050" dirty="0"/>
          </a:p>
        </p:txBody>
      </p:sp>
    </p:spTree>
    <p:extLst>
      <p:ext uri="{BB962C8B-B14F-4D97-AF65-F5344CB8AC3E}">
        <p14:creationId xmlns:p14="http://schemas.microsoft.com/office/powerpoint/2010/main" val="781306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t>
            </a:r>
            <a:r>
              <a:rPr lang="en-US" dirty="0" err="1" smtClean="0"/>
              <a:t>MOOC</a:t>
            </a:r>
            <a:r>
              <a:rPr lang="en-US" dirty="0" smtClean="0"/>
              <a:t> </a:t>
            </a:r>
            <a:r>
              <a:rPr lang="en-US" dirty="0" err="1" smtClean="0"/>
              <a:t>vs</a:t>
            </a:r>
            <a:r>
              <a:rPr lang="en-US" dirty="0" smtClean="0"/>
              <a:t> </a:t>
            </a:r>
            <a:r>
              <a:rPr lang="en-US" dirty="0" err="1" smtClean="0"/>
              <a:t>xMOOC</a:t>
            </a:r>
            <a:endParaRPr lang="en-US" dirty="0"/>
          </a:p>
        </p:txBody>
      </p:sp>
      <p:cxnSp>
        <p:nvCxnSpPr>
          <p:cNvPr id="5" name="Straight Arrow Connector 4"/>
          <p:cNvCxnSpPr/>
          <p:nvPr/>
        </p:nvCxnSpPr>
        <p:spPr>
          <a:xfrm>
            <a:off x="971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99592" y="1914872"/>
            <a:ext cx="1512168" cy="461665"/>
          </a:xfrm>
          <a:prstGeom prst="rect">
            <a:avLst/>
          </a:prstGeom>
          <a:noFill/>
        </p:spPr>
        <p:txBody>
          <a:bodyPr wrap="square" rtlCol="0">
            <a:spAutoFit/>
          </a:bodyPr>
          <a:lstStyle/>
          <a:p>
            <a:r>
              <a:rPr lang="fr-FR" sz="2400" dirty="0" smtClean="0"/>
              <a:t>networks</a:t>
            </a:r>
            <a:endParaRPr lang="en-US" dirty="0"/>
          </a:p>
        </p:txBody>
      </p:sp>
      <p:sp>
        <p:nvSpPr>
          <p:cNvPr id="7" name="TextBox 6"/>
          <p:cNvSpPr txBox="1"/>
          <p:nvPr/>
        </p:nvSpPr>
        <p:spPr>
          <a:xfrm>
            <a:off x="6876256" y="1911746"/>
            <a:ext cx="1224136" cy="830997"/>
          </a:xfrm>
          <a:prstGeom prst="rect">
            <a:avLst/>
          </a:prstGeom>
          <a:noFill/>
        </p:spPr>
        <p:txBody>
          <a:bodyPr wrap="square" rtlCol="0">
            <a:spAutoFit/>
          </a:bodyPr>
          <a:lstStyle/>
          <a:p>
            <a:r>
              <a:rPr lang="en-US" sz="2400" dirty="0" smtClean="0"/>
              <a:t>contents</a:t>
            </a:r>
            <a:endParaRPr lang="en-US" sz="2400" dirty="0"/>
          </a:p>
        </p:txBody>
      </p:sp>
      <p:sp>
        <p:nvSpPr>
          <p:cNvPr id="8" name="TextBox 7"/>
          <p:cNvSpPr txBox="1"/>
          <p:nvPr/>
        </p:nvSpPr>
        <p:spPr>
          <a:xfrm>
            <a:off x="3851920" y="1911747"/>
            <a:ext cx="1080120" cy="461665"/>
          </a:xfrm>
          <a:prstGeom prst="rect">
            <a:avLst/>
          </a:prstGeom>
          <a:noFill/>
        </p:spPr>
        <p:txBody>
          <a:bodyPr wrap="square" rtlCol="0">
            <a:spAutoFit/>
          </a:bodyPr>
          <a:lstStyle/>
          <a:p>
            <a:r>
              <a:rPr lang="fr-FR" sz="2400" dirty="0" err="1" smtClean="0"/>
              <a:t>tasks</a:t>
            </a:r>
            <a:endParaRPr lang="en-US" dirty="0"/>
          </a:p>
        </p:txBody>
      </p:sp>
      <p:sp>
        <p:nvSpPr>
          <p:cNvPr id="9" name="Rectangle 8"/>
          <p:cNvSpPr/>
          <p:nvPr/>
        </p:nvSpPr>
        <p:spPr>
          <a:xfrm>
            <a:off x="754683" y="6237312"/>
            <a:ext cx="5382344" cy="307777"/>
          </a:xfrm>
          <a:prstGeom prst="rect">
            <a:avLst/>
          </a:prstGeom>
        </p:spPr>
        <p:txBody>
          <a:bodyPr wrap="square">
            <a:spAutoFit/>
          </a:bodyPr>
          <a:lstStyle/>
          <a:p>
            <a:r>
              <a:rPr lang="en-US" sz="1400" dirty="0">
                <a:hlinkClick r:id="rId2"/>
              </a:rPr>
              <a:t>http://lisahistory.net/wordpress/2012/08/three-kinds-of-moocs</a:t>
            </a:r>
            <a:r>
              <a:rPr lang="en-US" sz="1400" dirty="0" smtClean="0">
                <a:hlinkClick r:id="rId2"/>
              </a:rPr>
              <a:t>/</a:t>
            </a:r>
            <a:r>
              <a:rPr lang="en-US" sz="1400" dirty="0" smtClean="0"/>
              <a:t> </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99" y="2564904"/>
            <a:ext cx="2041401" cy="312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ds106.us/wiki/images/7/7b/2012-fall-s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708920"/>
            <a:ext cx="1879605" cy="12961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59832" y="4128255"/>
            <a:ext cx="1743170" cy="276999"/>
          </a:xfrm>
          <a:prstGeom prst="rect">
            <a:avLst/>
          </a:prstGeom>
        </p:spPr>
        <p:txBody>
          <a:bodyPr wrap="none">
            <a:spAutoFit/>
          </a:bodyPr>
          <a:lstStyle/>
          <a:p>
            <a:r>
              <a:rPr lang="en-US" sz="1200" dirty="0">
                <a:hlinkClick r:id="rId5"/>
              </a:rPr>
              <a:t>http://ds106.us/history</a:t>
            </a:r>
            <a:r>
              <a:rPr lang="en-US" sz="1200" dirty="0" smtClean="0">
                <a:hlinkClick r:id="rId5"/>
              </a:rPr>
              <a:t>/</a:t>
            </a:r>
            <a:r>
              <a:rPr lang="en-US" sz="1200" dirty="0" smtClean="0"/>
              <a:t> </a:t>
            </a:r>
            <a:endParaRPr lang="en-US" sz="1200" dirty="0"/>
          </a:p>
        </p:txBody>
      </p:sp>
      <p:pic>
        <p:nvPicPr>
          <p:cNvPr id="2054" name="Picture 6" descr="http://www.blogcdn.com/www.engadget.com/media/2011/08/stanford-ai-cour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2557760"/>
            <a:ext cx="2209428" cy="10494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321123" y="3628877"/>
            <a:ext cx="1880708" cy="276999"/>
          </a:xfrm>
          <a:prstGeom prst="rect">
            <a:avLst/>
          </a:prstGeom>
        </p:spPr>
        <p:txBody>
          <a:bodyPr wrap="none">
            <a:spAutoFit/>
          </a:bodyPr>
          <a:lstStyle/>
          <a:p>
            <a:r>
              <a:rPr lang="en-US" sz="1200" dirty="0">
                <a:hlinkClick r:id="rId7"/>
              </a:rPr>
              <a:t>https://www.ai-class.com</a:t>
            </a:r>
            <a:r>
              <a:rPr lang="en-US" sz="1200" dirty="0" smtClean="0">
                <a:hlinkClick r:id="rId7"/>
              </a:rPr>
              <a:t>/</a:t>
            </a:r>
            <a:r>
              <a:rPr lang="en-US" sz="1200" dirty="0" smtClean="0"/>
              <a:t> </a:t>
            </a:r>
            <a:endParaRPr lang="en-US" sz="1200" dirty="0"/>
          </a:p>
        </p:txBody>
      </p:sp>
      <p:pic>
        <p:nvPicPr>
          <p:cNvPr id="2056" name="Picture 8" descr="http://www.slate.com/content/dam/slate/blogs/future_tense/2012/09/19/online_education_coursera_adds_17_universities_aims_to_take_over_world/1348064508404.png.CROP.rectangle3-lar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4605" y="3905876"/>
            <a:ext cx="2225153" cy="13554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050731" y="5261339"/>
            <a:ext cx="1907189" cy="276999"/>
          </a:xfrm>
          <a:prstGeom prst="rect">
            <a:avLst/>
          </a:prstGeom>
        </p:spPr>
        <p:txBody>
          <a:bodyPr wrap="none">
            <a:spAutoFit/>
          </a:bodyPr>
          <a:lstStyle/>
          <a:p>
            <a:r>
              <a:rPr lang="en-US" sz="1200" dirty="0">
                <a:hlinkClick r:id="rId9"/>
              </a:rPr>
              <a:t>https://www.coursera.org</a:t>
            </a:r>
            <a:r>
              <a:rPr lang="en-US" sz="1200" dirty="0" smtClean="0">
                <a:hlinkClick r:id="rId9"/>
              </a:rPr>
              <a:t>/</a:t>
            </a:r>
            <a:r>
              <a:rPr lang="en-US" sz="1200" dirty="0" smtClean="0"/>
              <a:t> </a:t>
            </a:r>
            <a:endParaRPr lang="en-US" sz="1200" dirty="0"/>
          </a:p>
        </p:txBody>
      </p:sp>
      <p:pic>
        <p:nvPicPr>
          <p:cNvPr id="2058" name="Picture 10" descr="https://encrypted-tbn0.gstatic.com/images?q=tbn:ANd9GcRPXjeGEQVsA0gcKv6kNLqCzSasMbAXZPBTurqo_x0_hrhdcOC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6313" y="5538338"/>
            <a:ext cx="1608380" cy="120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32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Course</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962400" y="3429000"/>
            <a:ext cx="1371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Traditional</a:t>
            </a:r>
          </a:p>
          <a:p>
            <a:pPr algn="ctr"/>
            <a:r>
              <a:rPr lang="en-US" dirty="0" smtClean="0">
                <a:solidFill>
                  <a:schemeClr val="bg1"/>
                </a:solidFill>
              </a:rPr>
              <a:t>Course</a:t>
            </a:r>
          </a:p>
          <a:p>
            <a:pPr algn="ctr"/>
            <a:r>
              <a:rPr lang="en-US" dirty="0" smtClean="0">
                <a:solidFill>
                  <a:schemeClr val="bg1"/>
                </a:solidFill>
              </a:rPr>
              <a:t>Website</a:t>
            </a:r>
            <a:endParaRPr lang="en-US" dirty="0">
              <a:solidFill>
                <a:schemeClr val="bg1"/>
              </a:solidFill>
            </a:endParaRPr>
          </a:p>
        </p:txBody>
      </p:sp>
      <p:sp>
        <p:nvSpPr>
          <p:cNvPr id="5" name="Smiley Face 4"/>
          <p:cNvSpPr/>
          <p:nvPr/>
        </p:nvSpPr>
        <p:spPr>
          <a:xfrm>
            <a:off x="6324600" y="33528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6" name="Smiley Face 5"/>
          <p:cNvSpPr/>
          <p:nvPr/>
        </p:nvSpPr>
        <p:spPr>
          <a:xfrm>
            <a:off x="6135189" y="43434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Smiley Face 6"/>
          <p:cNvSpPr/>
          <p:nvPr/>
        </p:nvSpPr>
        <p:spPr>
          <a:xfrm>
            <a:off x="5867400" y="22860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Smiley Face 7"/>
          <p:cNvSpPr/>
          <p:nvPr/>
        </p:nvSpPr>
        <p:spPr>
          <a:xfrm>
            <a:off x="5029200" y="48768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Smiley Face 8"/>
          <p:cNvSpPr/>
          <p:nvPr/>
        </p:nvSpPr>
        <p:spPr>
          <a:xfrm>
            <a:off x="3581400" y="48006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Smiley Face 9"/>
          <p:cNvSpPr/>
          <p:nvPr/>
        </p:nvSpPr>
        <p:spPr>
          <a:xfrm>
            <a:off x="2362200" y="38481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Smiley Face 10"/>
          <p:cNvSpPr/>
          <p:nvPr/>
        </p:nvSpPr>
        <p:spPr>
          <a:xfrm>
            <a:off x="2680063" y="27432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Smiley Face 12"/>
          <p:cNvSpPr/>
          <p:nvPr/>
        </p:nvSpPr>
        <p:spPr>
          <a:xfrm>
            <a:off x="4114800" y="22860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5" name="Straight Arrow Connector 14"/>
          <p:cNvCxnSpPr/>
          <p:nvPr/>
        </p:nvCxnSpPr>
        <p:spPr>
          <a:xfrm flipH="1">
            <a:off x="5486400" y="29718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486400" y="3657600"/>
            <a:ext cx="648789"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486400" y="4191000"/>
            <a:ext cx="533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953000" y="4267200"/>
            <a:ext cx="228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19600" y="2895600"/>
            <a:ext cx="76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352800" y="3276600"/>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124200" y="3962400"/>
            <a:ext cx="762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038600" y="4267200"/>
            <a:ext cx="304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90600" y="5791200"/>
            <a:ext cx="7391400" cy="830997"/>
          </a:xfrm>
          <a:prstGeom prst="rect">
            <a:avLst/>
          </a:prstGeom>
          <a:noFill/>
        </p:spPr>
        <p:txBody>
          <a:bodyPr wrap="square" rtlCol="0">
            <a:spAutoFit/>
          </a:bodyPr>
          <a:lstStyle/>
          <a:p>
            <a:r>
              <a:rPr lang="en-US" sz="2400" dirty="0" smtClean="0"/>
              <a:t>Most online courses are based on websites (even </a:t>
            </a:r>
            <a:r>
              <a:rPr lang="en-US" sz="2400" dirty="0" err="1" smtClean="0"/>
              <a:t>Coursera</a:t>
            </a:r>
            <a:r>
              <a:rPr lang="en-US" sz="2400" dirty="0" smtClean="0"/>
              <a:t>, </a:t>
            </a:r>
            <a:r>
              <a:rPr lang="en-US" sz="2400" dirty="0"/>
              <a:t>K</a:t>
            </a:r>
            <a:r>
              <a:rPr lang="en-US" sz="2400" dirty="0" smtClean="0"/>
              <a:t>lan and </a:t>
            </a:r>
            <a:r>
              <a:rPr lang="en-US" sz="2400" dirty="0" err="1" smtClean="0"/>
              <a:t>Udemy</a:t>
            </a:r>
            <a:r>
              <a:rPr lang="en-US" sz="2400" dirty="0" smtClean="0"/>
              <a:t>)</a:t>
            </a:r>
            <a:endParaRPr lang="en-US" sz="2400" dirty="0"/>
          </a:p>
        </p:txBody>
      </p:sp>
    </p:spTree>
    <p:extLst>
      <p:ext uri="{BB962C8B-B14F-4D97-AF65-F5344CB8AC3E}">
        <p14:creationId xmlns:p14="http://schemas.microsoft.com/office/powerpoint/2010/main" val="2099578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Massive Open Online Course</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310743" y="3682637"/>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Site</a:t>
            </a:r>
            <a:endParaRPr lang="en-US" dirty="0">
              <a:solidFill>
                <a:schemeClr val="bg1"/>
              </a:solidFill>
            </a:endParaRPr>
          </a:p>
        </p:txBody>
      </p:sp>
      <p:sp>
        <p:nvSpPr>
          <p:cNvPr id="5" name="Smiley Face 4"/>
          <p:cNvSpPr/>
          <p:nvPr/>
        </p:nvSpPr>
        <p:spPr>
          <a:xfrm>
            <a:off x="6324600" y="33528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6" name="Smiley Face 5"/>
          <p:cNvSpPr/>
          <p:nvPr/>
        </p:nvSpPr>
        <p:spPr>
          <a:xfrm>
            <a:off x="6135189" y="43434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Smiley Face 6"/>
          <p:cNvSpPr/>
          <p:nvPr/>
        </p:nvSpPr>
        <p:spPr>
          <a:xfrm>
            <a:off x="5867400" y="22860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Smiley Face 7"/>
          <p:cNvSpPr/>
          <p:nvPr/>
        </p:nvSpPr>
        <p:spPr>
          <a:xfrm>
            <a:off x="5029200" y="48768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Smiley Face 8"/>
          <p:cNvSpPr/>
          <p:nvPr/>
        </p:nvSpPr>
        <p:spPr>
          <a:xfrm>
            <a:off x="3581400" y="48006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Smiley Face 9"/>
          <p:cNvSpPr/>
          <p:nvPr/>
        </p:nvSpPr>
        <p:spPr>
          <a:xfrm>
            <a:off x="2362200" y="38481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Smiley Face 10"/>
          <p:cNvSpPr/>
          <p:nvPr/>
        </p:nvSpPr>
        <p:spPr>
          <a:xfrm>
            <a:off x="2680063" y="27432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Smiley Face 12"/>
          <p:cNvSpPr/>
          <p:nvPr/>
        </p:nvSpPr>
        <p:spPr>
          <a:xfrm>
            <a:off x="4114800" y="2286000"/>
            <a:ext cx="609600" cy="533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5" name="Straight Arrow Connector 14"/>
          <p:cNvCxnSpPr/>
          <p:nvPr/>
        </p:nvCxnSpPr>
        <p:spPr>
          <a:xfrm flipH="1">
            <a:off x="5067300" y="2971800"/>
            <a:ext cx="8001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067300" y="3657600"/>
            <a:ext cx="1067890" cy="177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181600" y="4038600"/>
            <a:ext cx="838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953000" y="4267200"/>
            <a:ext cx="228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19600" y="2895600"/>
            <a:ext cx="152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352800" y="3276600"/>
            <a:ext cx="7620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124200" y="3962400"/>
            <a:ext cx="914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038600" y="4267200"/>
            <a:ext cx="304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29000" y="3124200"/>
            <a:ext cx="2819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124200" y="2743200"/>
            <a:ext cx="2667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52800" y="2667000"/>
            <a:ext cx="685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467350" y="3048000"/>
            <a:ext cx="55245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310743" y="3835037"/>
            <a:ext cx="1937657" cy="1041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971800" y="2819400"/>
            <a:ext cx="1219200" cy="1015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6096000" y="3009900"/>
            <a:ext cx="152400" cy="125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6324600" y="2895600"/>
            <a:ext cx="228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4838700" y="2552700"/>
            <a:ext cx="8763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2743200" y="3352800"/>
            <a:ext cx="76200" cy="3935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3124200" y="3448050"/>
            <a:ext cx="609600" cy="127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457700" y="5143500"/>
            <a:ext cx="4626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3124200" y="4267200"/>
            <a:ext cx="28194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895600" y="4381500"/>
            <a:ext cx="60960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5791200" y="4876800"/>
            <a:ext cx="343989"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2000" y="5714999"/>
            <a:ext cx="6858000" cy="461665"/>
          </a:xfrm>
          <a:prstGeom prst="rect">
            <a:avLst/>
          </a:prstGeom>
          <a:noFill/>
        </p:spPr>
        <p:txBody>
          <a:bodyPr wrap="square" rtlCol="0">
            <a:spAutoFit/>
          </a:bodyPr>
          <a:lstStyle/>
          <a:p>
            <a:r>
              <a:rPr lang="en-US" sz="2400" dirty="0" smtClean="0"/>
              <a:t>A MOOC is a Web, not a Website</a:t>
            </a:r>
            <a:endParaRPr lang="en-US" sz="2400" dirty="0"/>
          </a:p>
        </p:txBody>
      </p:sp>
    </p:spTree>
    <p:extLst>
      <p:ext uri="{BB962C8B-B14F-4D97-AF65-F5344CB8AC3E}">
        <p14:creationId xmlns:p14="http://schemas.microsoft.com/office/powerpoint/2010/main" val="2021342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Connectivist </a:t>
            </a:r>
            <a:r>
              <a:rPr lang="fr-CA" dirty="0" err="1" smtClean="0"/>
              <a:t>MOOCs</a:t>
            </a:r>
            <a:endParaRPr lang="en-US" dirty="0"/>
          </a:p>
        </p:txBody>
      </p:sp>
      <p:pic>
        <p:nvPicPr>
          <p:cNvPr id="3074" name="Picture 2" descr="http://www.rzuser.uni-heidelberg.de/~x28/en/172/ccken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97335"/>
            <a:ext cx="6387927" cy="47797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83768" y="6309320"/>
            <a:ext cx="6246440" cy="307777"/>
          </a:xfrm>
          <a:prstGeom prst="rect">
            <a:avLst/>
          </a:prstGeom>
        </p:spPr>
        <p:txBody>
          <a:bodyPr wrap="square">
            <a:spAutoFit/>
          </a:bodyPr>
          <a:lstStyle/>
          <a:p>
            <a:r>
              <a:rPr lang="en-US" sz="1400" dirty="0">
                <a:hlinkClick r:id="rId3"/>
              </a:rPr>
              <a:t>http://x28newblog.blog.uni-heidelberg.de/2008/09/06/cck08-first-impressions</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3289873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Underlying MOOC Support</a:t>
            </a:r>
            <a:endParaRPr lang="en-US" dirty="0"/>
          </a:p>
        </p:txBody>
      </p:sp>
      <p:sp>
        <p:nvSpPr>
          <p:cNvPr id="3" name="Content Placeholder 2"/>
          <p:cNvSpPr>
            <a:spLocks noGrp="1"/>
          </p:cNvSpPr>
          <p:nvPr>
            <p:ph idx="1"/>
          </p:nvPr>
        </p:nvSpPr>
        <p:spPr>
          <a:xfrm>
            <a:off x="457200" y="1623218"/>
            <a:ext cx="8229600" cy="4525963"/>
          </a:xfrm>
        </p:spPr>
        <p:txBody>
          <a:bodyPr/>
          <a:lstStyle/>
          <a:p>
            <a:endParaRPr lang="en-US" dirty="0"/>
          </a:p>
        </p:txBody>
      </p:sp>
      <p:sp>
        <p:nvSpPr>
          <p:cNvPr id="4" name="Smiley Face 3"/>
          <p:cNvSpPr/>
          <p:nvPr/>
        </p:nvSpPr>
        <p:spPr>
          <a:xfrm>
            <a:off x="742072" y="3259121"/>
            <a:ext cx="914400" cy="914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Smiley Face 4"/>
          <p:cNvSpPr/>
          <p:nvPr/>
        </p:nvSpPr>
        <p:spPr>
          <a:xfrm>
            <a:off x="6934200" y="3198223"/>
            <a:ext cx="914400" cy="914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4038600" y="2362200"/>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Site</a:t>
            </a:r>
            <a:endParaRPr lang="en-US" dirty="0">
              <a:solidFill>
                <a:schemeClr val="bg1"/>
              </a:solidFill>
            </a:endParaRPr>
          </a:p>
        </p:txBody>
      </p:sp>
      <p:cxnSp>
        <p:nvCxnSpPr>
          <p:cNvPr id="8" name="Straight Arrow Connector 7"/>
          <p:cNvCxnSpPr/>
          <p:nvPr/>
        </p:nvCxnSpPr>
        <p:spPr>
          <a:xfrm flipV="1">
            <a:off x="1752600" y="2664823"/>
            <a:ext cx="2133600" cy="6879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72446" y="2588623"/>
            <a:ext cx="19050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828800" y="3716321"/>
            <a:ext cx="4800600" cy="3614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Smiley Face 12"/>
          <p:cNvSpPr/>
          <p:nvPr/>
        </p:nvSpPr>
        <p:spPr>
          <a:xfrm>
            <a:off x="3581400" y="4953000"/>
            <a:ext cx="914400" cy="914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5" name="Straight Arrow Connector 14"/>
          <p:cNvCxnSpPr/>
          <p:nvPr/>
        </p:nvCxnSpPr>
        <p:spPr>
          <a:xfrm>
            <a:off x="1752600" y="4092298"/>
            <a:ext cx="1676400" cy="10131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3400" y="2145268"/>
            <a:ext cx="2743200" cy="923330"/>
          </a:xfrm>
          <a:prstGeom prst="rect">
            <a:avLst/>
          </a:prstGeom>
        </p:spPr>
        <p:txBody>
          <a:bodyPr wrap="square">
            <a:spAutoFit/>
          </a:bodyPr>
          <a:lstStyle/>
          <a:p>
            <a:r>
              <a:rPr lang="en-US" dirty="0" smtClean="0"/>
              <a:t>1. First student creates resource and sends info to course </a:t>
            </a:r>
            <a:endParaRPr lang="en-US" dirty="0"/>
          </a:p>
        </p:txBody>
      </p:sp>
      <p:sp>
        <p:nvSpPr>
          <p:cNvPr id="18" name="Rectangle 17"/>
          <p:cNvSpPr/>
          <p:nvPr/>
        </p:nvSpPr>
        <p:spPr>
          <a:xfrm>
            <a:off x="5377373" y="2334679"/>
            <a:ext cx="2852227" cy="923330"/>
          </a:xfrm>
          <a:prstGeom prst="rect">
            <a:avLst/>
          </a:prstGeom>
        </p:spPr>
        <p:txBody>
          <a:bodyPr wrap="square">
            <a:spAutoFit/>
          </a:bodyPr>
          <a:lstStyle/>
          <a:p>
            <a:r>
              <a:rPr lang="en-US" dirty="0" smtClean="0"/>
              <a:t>2. Second student sees resource info in newsletter and RSS feed</a:t>
            </a:r>
            <a:endParaRPr lang="en-US" dirty="0"/>
          </a:p>
        </p:txBody>
      </p:sp>
      <p:sp>
        <p:nvSpPr>
          <p:cNvPr id="19" name="Rectangle 18"/>
          <p:cNvSpPr/>
          <p:nvPr/>
        </p:nvSpPr>
        <p:spPr>
          <a:xfrm>
            <a:off x="3045194" y="3250191"/>
            <a:ext cx="2217590" cy="923330"/>
          </a:xfrm>
          <a:prstGeom prst="rect">
            <a:avLst/>
          </a:prstGeom>
        </p:spPr>
        <p:txBody>
          <a:bodyPr wrap="square">
            <a:spAutoFit/>
          </a:bodyPr>
          <a:lstStyle/>
          <a:p>
            <a:r>
              <a:rPr lang="en-US" dirty="0" smtClean="0"/>
              <a:t>3. Second student accesses the resource directly  </a:t>
            </a:r>
            <a:endParaRPr lang="en-US" dirty="0"/>
          </a:p>
        </p:txBody>
      </p:sp>
      <p:sp>
        <p:nvSpPr>
          <p:cNvPr id="23" name="Rectangle 22"/>
          <p:cNvSpPr/>
          <p:nvPr/>
        </p:nvSpPr>
        <p:spPr>
          <a:xfrm>
            <a:off x="4872446" y="5029200"/>
            <a:ext cx="3048000" cy="646331"/>
          </a:xfrm>
          <a:prstGeom prst="rect">
            <a:avLst/>
          </a:prstGeom>
        </p:spPr>
        <p:txBody>
          <a:bodyPr wrap="square">
            <a:spAutoFit/>
          </a:bodyPr>
          <a:lstStyle/>
          <a:p>
            <a:r>
              <a:rPr lang="en-US" dirty="0" smtClean="0"/>
              <a:t>4. Second student finds link to third student’s resource</a:t>
            </a:r>
            <a:endParaRPr lang="en-US" dirty="0"/>
          </a:p>
        </p:txBody>
      </p:sp>
    </p:spTree>
    <p:extLst>
      <p:ext uri="{BB962C8B-B14F-4D97-AF65-F5344CB8AC3E}">
        <p14:creationId xmlns:p14="http://schemas.microsoft.com/office/powerpoint/2010/main" val="4156384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Provider Perspective</a:t>
            </a:r>
            <a:endParaRPr lang="en-US" dirty="0"/>
          </a:p>
        </p:txBody>
      </p:sp>
      <p:sp>
        <p:nvSpPr>
          <p:cNvPr id="4" name="Rectangle 3"/>
          <p:cNvSpPr/>
          <p:nvPr/>
        </p:nvSpPr>
        <p:spPr>
          <a:xfrm>
            <a:off x="3657600" y="3657600"/>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Site</a:t>
            </a:r>
            <a:endParaRPr lang="en-US" dirty="0">
              <a:solidFill>
                <a:schemeClr val="bg1"/>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133600"/>
            <a:ext cx="583474" cy="58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865" y="2869339"/>
            <a:ext cx="408312" cy="43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746" y="2904528"/>
            <a:ext cx="4826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538" y="2214124"/>
            <a:ext cx="532965" cy="52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834" y="5413399"/>
            <a:ext cx="393700" cy="48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346" y="4816199"/>
            <a:ext cx="4476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437" y="4781518"/>
            <a:ext cx="428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624" y="5358004"/>
            <a:ext cx="4762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miley Face 12"/>
          <p:cNvSpPr/>
          <p:nvPr/>
        </p:nvSpPr>
        <p:spPr>
          <a:xfrm>
            <a:off x="6019800" y="2115796"/>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Smiley Face 13"/>
          <p:cNvSpPr/>
          <p:nvPr/>
        </p:nvSpPr>
        <p:spPr>
          <a:xfrm>
            <a:off x="6858000" y="2145042"/>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Smiley Face 14"/>
          <p:cNvSpPr/>
          <p:nvPr/>
        </p:nvSpPr>
        <p:spPr>
          <a:xfrm>
            <a:off x="6328853" y="2971800"/>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Smiley Face 15"/>
          <p:cNvSpPr/>
          <p:nvPr/>
        </p:nvSpPr>
        <p:spPr>
          <a:xfrm>
            <a:off x="7239000" y="2869339"/>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0" name="Straight Arrow Connector 9"/>
          <p:cNvCxnSpPr/>
          <p:nvPr/>
        </p:nvCxnSpPr>
        <p:spPr>
          <a:xfrm flipV="1">
            <a:off x="2438400" y="4114800"/>
            <a:ext cx="11430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14600" y="2971800"/>
            <a:ext cx="990600" cy="5159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419600" y="2869339"/>
            <a:ext cx="1600200" cy="7120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9481" y="4391191"/>
            <a:ext cx="485775" cy="51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https://encrypted-tbn2.google.com/images?q=tbn:ANd9GcTua-Kkq1RAYUSwbbL7C47_MEy3jQ-gxmSkWd70OZRLvx2Tcx3E8w"/>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00" y="455727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encrypted-tbn1.google.com/images?q=tbn:ANd9GcQPlT7jx69pZpJtGXhNAF2MB6YnNQXUmQC8KBAsOKbMdsw8uaDrV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7313" y="5089009"/>
            <a:ext cx="502586" cy="50258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a:off x="7239000" y="3810000"/>
            <a:ext cx="132472"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943600" y="4953000"/>
            <a:ext cx="762000" cy="206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191000" y="4343400"/>
            <a:ext cx="533400" cy="816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60" name="Picture 12" descr="https://encrypted-tbn0.google.com/images?q=tbn:ANd9GcQ93z2g8LHIIid5yDD_Ppq-xh114y5t_dWCy79CTOlrrxEBgJMTr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800" y="525137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encrypted-tbn3.google.com/images?q=tbn:ANd9GcQkPH6J4Wkvt_ZajEE7J7CDLPlYtvlL1chaTp6R0Wq0AaMwOZD_2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640857" flipV="1">
            <a:off x="2710896" y="3240060"/>
            <a:ext cx="241934" cy="16099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797456" y="2223008"/>
            <a:ext cx="923138" cy="646331"/>
          </a:xfrm>
          <a:prstGeom prst="rect">
            <a:avLst/>
          </a:prstGeom>
        </p:spPr>
        <p:txBody>
          <a:bodyPr wrap="none">
            <a:spAutoFit/>
          </a:bodyPr>
          <a:lstStyle/>
          <a:p>
            <a:r>
              <a:rPr lang="en-US" dirty="0" smtClean="0"/>
              <a:t>Student</a:t>
            </a:r>
          </a:p>
          <a:p>
            <a:r>
              <a:rPr lang="en-US" dirty="0" smtClean="0"/>
              <a:t>content</a:t>
            </a:r>
            <a:endParaRPr lang="en-US" dirty="0"/>
          </a:p>
        </p:txBody>
      </p:sp>
      <p:sp>
        <p:nvSpPr>
          <p:cNvPr id="26" name="Rectangle 25"/>
          <p:cNvSpPr/>
          <p:nvPr/>
        </p:nvSpPr>
        <p:spPr>
          <a:xfrm>
            <a:off x="2555609" y="5098129"/>
            <a:ext cx="908582" cy="646331"/>
          </a:xfrm>
          <a:prstGeom prst="rect">
            <a:avLst/>
          </a:prstGeom>
        </p:spPr>
        <p:txBody>
          <a:bodyPr wrap="none">
            <a:spAutoFit/>
          </a:bodyPr>
          <a:lstStyle/>
          <a:p>
            <a:r>
              <a:rPr lang="en-US" dirty="0" smtClean="0"/>
              <a:t>Course</a:t>
            </a:r>
          </a:p>
          <a:p>
            <a:r>
              <a:rPr lang="en-US" dirty="0" smtClean="0"/>
              <a:t>content</a:t>
            </a:r>
            <a:endParaRPr lang="en-US" dirty="0"/>
          </a:p>
        </p:txBody>
      </p:sp>
      <p:sp>
        <p:nvSpPr>
          <p:cNvPr id="27" name="Rectangle 26"/>
          <p:cNvSpPr/>
          <p:nvPr/>
        </p:nvSpPr>
        <p:spPr>
          <a:xfrm>
            <a:off x="7508980" y="1930510"/>
            <a:ext cx="1212640" cy="646331"/>
          </a:xfrm>
          <a:prstGeom prst="rect">
            <a:avLst/>
          </a:prstGeom>
        </p:spPr>
        <p:txBody>
          <a:bodyPr wrap="none">
            <a:spAutoFit/>
          </a:bodyPr>
          <a:lstStyle/>
          <a:p>
            <a:r>
              <a:rPr lang="en-US" dirty="0" smtClean="0"/>
              <a:t>Subscribed</a:t>
            </a:r>
          </a:p>
          <a:p>
            <a:r>
              <a:rPr lang="en-US" dirty="0" smtClean="0"/>
              <a:t>students</a:t>
            </a:r>
            <a:endParaRPr lang="en-US" dirty="0"/>
          </a:p>
        </p:txBody>
      </p:sp>
      <p:pic>
        <p:nvPicPr>
          <p:cNvPr id="2063"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58294" y="3038851"/>
            <a:ext cx="381000" cy="17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526397" y="5577079"/>
            <a:ext cx="1284514" cy="646331"/>
          </a:xfrm>
          <a:prstGeom prst="rect">
            <a:avLst/>
          </a:prstGeom>
        </p:spPr>
        <p:txBody>
          <a:bodyPr wrap="square">
            <a:spAutoFit/>
          </a:bodyPr>
          <a:lstStyle/>
          <a:p>
            <a:r>
              <a:rPr lang="en-US" dirty="0" smtClean="0"/>
              <a:t>Live online events</a:t>
            </a:r>
            <a:endParaRPr lang="en-US" dirty="0"/>
          </a:p>
        </p:txBody>
      </p:sp>
      <p:sp>
        <p:nvSpPr>
          <p:cNvPr id="29" name="Rectangle 28"/>
          <p:cNvSpPr/>
          <p:nvPr/>
        </p:nvSpPr>
        <p:spPr>
          <a:xfrm>
            <a:off x="4583611" y="5900244"/>
            <a:ext cx="1740989" cy="369332"/>
          </a:xfrm>
          <a:prstGeom prst="rect">
            <a:avLst/>
          </a:prstGeom>
        </p:spPr>
        <p:txBody>
          <a:bodyPr wrap="none">
            <a:spAutoFit/>
          </a:bodyPr>
          <a:lstStyle/>
          <a:p>
            <a:r>
              <a:rPr lang="en-US" dirty="0" smtClean="0"/>
              <a:t>Event recordings</a:t>
            </a:r>
            <a:endParaRPr lang="en-US" dirty="0"/>
          </a:p>
        </p:txBody>
      </p:sp>
      <p:pic>
        <p:nvPicPr>
          <p:cNvPr id="2065" name="Picture 17" descr="https://encrypted-tbn0.google.com/images?q=tbn:ANd9GcRZ1QhYm2YJoioMLdE8LPeZSsD9vD-cKtSlYVbmvNd46YoizwTx"/>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43185" y="438139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39294" y="3315591"/>
            <a:ext cx="257175" cy="18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17" descr="https://encrypted-tbn0.google.com/images?q=tbn:ANd9GcRZ1QhYm2YJoioMLdE8LPeZSsD9vD-cKtSlYVbmvNd46YoizwTx"/>
          <p:cNvPicPr>
            <a:picLocks noGrp="1" noChangeAspect="1" noChangeArrowheads="1"/>
          </p:cNvPicPr>
          <p:nvPr>
            <p:ph idx="1"/>
          </p:nvPr>
        </p:nvPicPr>
        <p:blipFill>
          <a:blip r:embed="rId18" cstate="print">
            <a:extLst>
              <a:ext uri="{28A0092B-C50C-407E-A947-70E740481C1C}">
                <a14:useLocalDpi xmlns:a14="http://schemas.microsoft.com/office/drawing/2010/main" val="0"/>
              </a:ext>
            </a:extLst>
          </a:blip>
          <a:srcRect/>
          <a:stretch>
            <a:fillRect/>
          </a:stretch>
        </p:blipFill>
        <p:spPr bwMode="auto">
          <a:xfrm>
            <a:off x="4017970" y="4523585"/>
            <a:ext cx="249230" cy="24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565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Student’s Perspective</a:t>
            </a:r>
            <a:endParaRPr lang="en-US" dirty="0"/>
          </a:p>
        </p:txBody>
      </p:sp>
      <p:sp>
        <p:nvSpPr>
          <p:cNvPr id="3" name="Content Placeholder 2"/>
          <p:cNvSpPr>
            <a:spLocks noGrp="1"/>
          </p:cNvSpPr>
          <p:nvPr>
            <p:ph idx="1"/>
          </p:nvPr>
        </p:nvSpPr>
        <p:spPr/>
        <p:txBody>
          <a:bodyPr/>
          <a:lstStyle/>
          <a:p>
            <a:endParaRPr lang="en-US" dirty="0"/>
          </a:p>
        </p:txBody>
      </p:sp>
      <p:sp>
        <p:nvSpPr>
          <p:cNvPr id="4" name="Smiley Face 3"/>
          <p:cNvSpPr/>
          <p:nvPr/>
        </p:nvSpPr>
        <p:spPr>
          <a:xfrm>
            <a:off x="3962400" y="3352800"/>
            <a:ext cx="914400" cy="914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5334000" y="2514600"/>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Site</a:t>
            </a:r>
            <a:endParaRPr lang="en-US" dirty="0">
              <a:solidFill>
                <a:schemeClr val="bg1"/>
              </a:solidFill>
            </a:endParaRPr>
          </a:p>
        </p:txBody>
      </p:sp>
      <p:sp>
        <p:nvSpPr>
          <p:cNvPr id="7" name="Smiley Face 6"/>
          <p:cNvSpPr/>
          <p:nvPr/>
        </p:nvSpPr>
        <p:spPr>
          <a:xfrm>
            <a:off x="1981200" y="3276600"/>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Smiley Face 7"/>
          <p:cNvSpPr/>
          <p:nvPr/>
        </p:nvSpPr>
        <p:spPr>
          <a:xfrm>
            <a:off x="1981200" y="4648200"/>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9" name="Smiley Face 8"/>
          <p:cNvSpPr/>
          <p:nvPr/>
        </p:nvSpPr>
        <p:spPr>
          <a:xfrm>
            <a:off x="3006467" y="2323073"/>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Smiley Face 9"/>
          <p:cNvSpPr/>
          <p:nvPr/>
        </p:nvSpPr>
        <p:spPr>
          <a:xfrm>
            <a:off x="3276600" y="5257800"/>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Smiley Face 10"/>
          <p:cNvSpPr/>
          <p:nvPr/>
        </p:nvSpPr>
        <p:spPr>
          <a:xfrm>
            <a:off x="5368834" y="5151057"/>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Smiley Face 11"/>
          <p:cNvSpPr/>
          <p:nvPr/>
        </p:nvSpPr>
        <p:spPr>
          <a:xfrm>
            <a:off x="5847472" y="3664129"/>
            <a:ext cx="513472"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4" name="Straight Arrow Connector 13"/>
          <p:cNvCxnSpPr/>
          <p:nvPr/>
        </p:nvCxnSpPr>
        <p:spPr>
          <a:xfrm flipH="1" flipV="1">
            <a:off x="3519939" y="2838994"/>
            <a:ext cx="442461" cy="437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876800" y="29718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67300" y="3922089"/>
            <a:ext cx="5715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24400" y="4343400"/>
            <a:ext cx="644434" cy="807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741169" y="4419600"/>
            <a:ext cx="297431" cy="731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90800" y="4038600"/>
            <a:ext cx="1199272"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667000" y="3534560"/>
            <a:ext cx="1123072" cy="129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629400" y="3922089"/>
            <a:ext cx="685800" cy="116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324600" y="2514600"/>
            <a:ext cx="838200" cy="664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943600" y="1905000"/>
            <a:ext cx="533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104208" y="5562600"/>
            <a:ext cx="753792"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219200" y="5257800"/>
            <a:ext cx="685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1066800" y="4876800"/>
            <a:ext cx="685800" cy="29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1219200" y="3276600"/>
            <a:ext cx="609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351" y="37719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43" y="2859677"/>
            <a:ext cx="583474" cy="58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111" y="2438400"/>
            <a:ext cx="54365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253" y="5515759"/>
            <a:ext cx="532965" cy="52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43" y="4724399"/>
            <a:ext cx="408312" cy="43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1600200"/>
            <a:ext cx="482600" cy="5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0" y="5535913"/>
            <a:ext cx="4826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723042" y="6172200"/>
            <a:ext cx="6629400" cy="461665"/>
          </a:xfrm>
          <a:prstGeom prst="rect">
            <a:avLst/>
          </a:prstGeom>
          <a:noFill/>
        </p:spPr>
        <p:txBody>
          <a:bodyPr wrap="square" rtlCol="0">
            <a:spAutoFit/>
          </a:bodyPr>
          <a:lstStyle/>
          <a:p>
            <a:r>
              <a:rPr lang="en-US" sz="2400" dirty="0" smtClean="0"/>
              <a:t>A range of different resources and services</a:t>
            </a:r>
            <a:endParaRPr lang="en-US" sz="2400" dirty="0"/>
          </a:p>
        </p:txBody>
      </p:sp>
    </p:spTree>
    <p:extLst>
      <p:ext uri="{BB962C8B-B14F-4D97-AF65-F5344CB8AC3E}">
        <p14:creationId xmlns:p14="http://schemas.microsoft.com/office/powerpoint/2010/main" val="237369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Learning </a:t>
            </a:r>
            <a:r>
              <a:rPr lang="fr-CA" dirty="0" err="1" smtClean="0"/>
              <a:t>Objects</a:t>
            </a:r>
            <a:endParaRPr lang="en-CA" dirty="0"/>
          </a:p>
        </p:txBody>
      </p:sp>
      <p:sp>
        <p:nvSpPr>
          <p:cNvPr id="3" name="Content Placeholder 2"/>
          <p:cNvSpPr>
            <a:spLocks noGrp="1"/>
          </p:cNvSpPr>
          <p:nvPr>
            <p:ph idx="1"/>
          </p:nvPr>
        </p:nvSpPr>
        <p:spPr/>
        <p:txBody>
          <a:bodyPr/>
          <a:lstStyle/>
          <a:p>
            <a:endParaRPr lang="en-CA"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0686" y="1600201"/>
            <a:ext cx="5740663" cy="4253174"/>
          </a:xfrm>
          <a:prstGeom prst="rect">
            <a:avLst/>
          </a:prstGeom>
          <a:noFill/>
          <a:ln/>
        </p:spPr>
      </p:pic>
      <p:sp>
        <p:nvSpPr>
          <p:cNvPr id="5" name="Rectangle 5"/>
          <p:cNvSpPr>
            <a:spLocks noChangeArrowheads="1"/>
          </p:cNvSpPr>
          <p:nvPr/>
        </p:nvSpPr>
        <p:spPr bwMode="auto">
          <a:xfrm>
            <a:off x="762000" y="6019800"/>
            <a:ext cx="7602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hlinkClick r:id="rId3"/>
              </a:rPr>
              <a:t>http://download.macromedia.com/pub/solutions/downloads/elearning/elusive_vision.pdf</a:t>
            </a:r>
            <a:r>
              <a:rPr lang="en-US" sz="1400" dirty="0"/>
              <a:t> page 4</a:t>
            </a:r>
          </a:p>
        </p:txBody>
      </p:sp>
    </p:spTree>
    <p:extLst>
      <p:ext uri="{BB962C8B-B14F-4D97-AF65-F5344CB8AC3E}">
        <p14:creationId xmlns:p14="http://schemas.microsoft.com/office/powerpoint/2010/main" val="1038435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gRSShopper Functionality</a:t>
            </a:r>
            <a:endParaRPr lang="en-US" dirty="0"/>
          </a:p>
        </p:txBody>
      </p:sp>
      <p:pic>
        <p:nvPicPr>
          <p:cNvPr id="3074" name="Picture 2" descr="http://demo.downes.ca/images/grsshopp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1225" y="28194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1093" y="1541383"/>
            <a:ext cx="2619307" cy="1354217"/>
          </a:xfrm>
          <a:prstGeom prst="rect">
            <a:avLst/>
          </a:prstGeom>
        </p:spPr>
        <p:txBody>
          <a:bodyPr wrap="none">
            <a:spAutoFit/>
          </a:bodyPr>
          <a:lstStyle/>
          <a:p>
            <a:r>
              <a:rPr lang="en-US" sz="2800" dirty="0" smtClean="0"/>
              <a:t>Harvester</a:t>
            </a:r>
          </a:p>
          <a:p>
            <a:r>
              <a:rPr lang="en-US" dirty="0" smtClean="0"/>
              <a:t>- atom, RSS, JSON</a:t>
            </a:r>
          </a:p>
          <a:p>
            <a:r>
              <a:rPr lang="en-US" dirty="0" smtClean="0"/>
              <a:t>- blogs, discussions, pages</a:t>
            </a:r>
          </a:p>
          <a:p>
            <a:r>
              <a:rPr lang="en-US" dirty="0" smtClean="0"/>
              <a:t>- Twitter, Facebook, </a:t>
            </a:r>
            <a:r>
              <a:rPr lang="en-US" dirty="0" err="1" smtClean="0"/>
              <a:t>etc</a:t>
            </a:r>
            <a:endParaRPr lang="en-US" dirty="0"/>
          </a:p>
        </p:txBody>
      </p:sp>
      <p:sp>
        <p:nvSpPr>
          <p:cNvPr id="6" name="Rectangle 5"/>
          <p:cNvSpPr/>
          <p:nvPr/>
        </p:nvSpPr>
        <p:spPr>
          <a:xfrm>
            <a:off x="1240971" y="4495800"/>
            <a:ext cx="2115900" cy="1354217"/>
          </a:xfrm>
          <a:prstGeom prst="rect">
            <a:avLst/>
          </a:prstGeom>
        </p:spPr>
        <p:txBody>
          <a:bodyPr wrap="none">
            <a:spAutoFit/>
          </a:bodyPr>
          <a:lstStyle/>
          <a:p>
            <a:r>
              <a:rPr lang="en-US" sz="2800" dirty="0" smtClean="0"/>
              <a:t>Site Manager</a:t>
            </a:r>
          </a:p>
          <a:p>
            <a:r>
              <a:rPr lang="en-US" dirty="0" smtClean="0"/>
              <a:t>- Course pages</a:t>
            </a:r>
          </a:p>
          <a:p>
            <a:r>
              <a:rPr lang="en-US" dirty="0" smtClean="0"/>
              <a:t>- Events, etc.</a:t>
            </a:r>
          </a:p>
          <a:p>
            <a:r>
              <a:rPr lang="en-US" dirty="0" smtClean="0"/>
              <a:t>- Newsletter pages</a:t>
            </a:r>
            <a:endParaRPr lang="en-US" dirty="0"/>
          </a:p>
        </p:txBody>
      </p:sp>
      <p:sp>
        <p:nvSpPr>
          <p:cNvPr id="7" name="Rectangle 6"/>
          <p:cNvSpPr/>
          <p:nvPr/>
        </p:nvSpPr>
        <p:spPr>
          <a:xfrm>
            <a:off x="990600" y="3581400"/>
            <a:ext cx="1535485" cy="369332"/>
          </a:xfrm>
          <a:prstGeom prst="rect">
            <a:avLst/>
          </a:prstGeom>
        </p:spPr>
        <p:txBody>
          <a:bodyPr wrap="none">
            <a:spAutoFit/>
          </a:bodyPr>
          <a:lstStyle/>
          <a:p>
            <a:r>
              <a:rPr lang="en-US" dirty="0" smtClean="0"/>
              <a:t>Feed Manager</a:t>
            </a:r>
            <a:endParaRPr lang="en-US" dirty="0"/>
          </a:p>
        </p:txBody>
      </p:sp>
      <p:sp>
        <p:nvSpPr>
          <p:cNvPr id="8" name="Rectangle 7"/>
          <p:cNvSpPr/>
          <p:nvPr/>
        </p:nvSpPr>
        <p:spPr>
          <a:xfrm>
            <a:off x="5473337" y="1676400"/>
            <a:ext cx="2874633" cy="1354217"/>
          </a:xfrm>
          <a:prstGeom prst="rect">
            <a:avLst/>
          </a:prstGeom>
        </p:spPr>
        <p:txBody>
          <a:bodyPr wrap="none">
            <a:spAutoFit/>
          </a:bodyPr>
          <a:lstStyle/>
          <a:p>
            <a:r>
              <a:rPr lang="en-US" sz="2800" dirty="0" smtClean="0"/>
              <a:t>User management</a:t>
            </a:r>
          </a:p>
          <a:p>
            <a:r>
              <a:rPr lang="en-US" dirty="0" smtClean="0"/>
              <a:t>- Login and authentication</a:t>
            </a:r>
          </a:p>
          <a:p>
            <a:r>
              <a:rPr lang="en-US" dirty="0" smtClean="0"/>
              <a:t>- Newsletter subscription</a:t>
            </a:r>
          </a:p>
          <a:p>
            <a:r>
              <a:rPr lang="en-US" dirty="0" smtClean="0"/>
              <a:t>- Social network information</a:t>
            </a:r>
            <a:endParaRPr lang="en-US" dirty="0"/>
          </a:p>
        </p:txBody>
      </p:sp>
      <p:sp>
        <p:nvSpPr>
          <p:cNvPr id="9" name="Rectangle 8"/>
          <p:cNvSpPr/>
          <p:nvPr/>
        </p:nvSpPr>
        <p:spPr>
          <a:xfrm>
            <a:off x="5473337" y="4267200"/>
            <a:ext cx="2964594" cy="1354217"/>
          </a:xfrm>
          <a:prstGeom prst="rect">
            <a:avLst/>
          </a:prstGeom>
        </p:spPr>
        <p:txBody>
          <a:bodyPr wrap="none">
            <a:spAutoFit/>
          </a:bodyPr>
          <a:lstStyle/>
          <a:p>
            <a:r>
              <a:rPr lang="en-US" sz="2800" dirty="0" smtClean="0"/>
              <a:t>Distribution</a:t>
            </a:r>
          </a:p>
          <a:p>
            <a:r>
              <a:rPr lang="en-US" dirty="0" smtClean="0"/>
              <a:t>- Email newsletter</a:t>
            </a:r>
          </a:p>
          <a:p>
            <a:r>
              <a:rPr lang="en-US" dirty="0" smtClean="0"/>
              <a:t>- RSS / Atom / JSON feeds</a:t>
            </a:r>
          </a:p>
          <a:p>
            <a:r>
              <a:rPr lang="en-US" dirty="0" smtClean="0"/>
              <a:t>- API to Twitter, Facebook, </a:t>
            </a:r>
            <a:r>
              <a:rPr lang="en-US" dirty="0" err="1" smtClean="0"/>
              <a:t>etc</a:t>
            </a:r>
            <a:endParaRPr lang="en-US" dirty="0"/>
          </a:p>
        </p:txBody>
      </p:sp>
      <p:cxnSp>
        <p:nvCxnSpPr>
          <p:cNvPr id="14" name="Straight Arrow Connector 13"/>
          <p:cNvCxnSpPr/>
          <p:nvPr/>
        </p:nvCxnSpPr>
        <p:spPr>
          <a:xfrm flipV="1">
            <a:off x="4953000" y="28956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2672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p:cNvCxnSpPr>
          <p:nvPr/>
        </p:nvCxnSpPr>
        <p:spPr>
          <a:xfrm>
            <a:off x="3356871" y="5172909"/>
            <a:ext cx="1977129" cy="84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629400" y="3124200"/>
            <a:ext cx="76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90800" y="2218491"/>
            <a:ext cx="2590800" cy="14391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7" idx="2"/>
          </p:cNvCxnSpPr>
          <p:nvPr/>
        </p:nvCxnSpPr>
        <p:spPr>
          <a:xfrm flipH="1" flipV="1">
            <a:off x="1758343" y="3950732"/>
            <a:ext cx="222857" cy="506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524000" y="28956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124200" y="28194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200400" y="4191000"/>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200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r>
              <a:rPr lang="en-US" dirty="0" smtClean="0"/>
              <a:t> Flow</a:t>
            </a:r>
            <a:endParaRPr lang="en-US" dirty="0"/>
          </a:p>
        </p:txBody>
      </p:sp>
      <p:pic>
        <p:nvPicPr>
          <p:cNvPr id="5" name="Content Placeholder 4"/>
          <p:cNvPicPr>
            <a:picLocks noGrp="1" noChangeAspect="1"/>
          </p:cNvPicPr>
          <p:nvPr>
            <p:ph idx="1"/>
          </p:nvPr>
        </p:nvPicPr>
        <p:blipFill rotWithShape="1">
          <a:blip r:embed="rId2"/>
          <a:srcRect t="3160" b="18498"/>
          <a:stretch/>
        </p:blipFill>
        <p:spPr/>
      </p:pic>
      <p:sp>
        <p:nvSpPr>
          <p:cNvPr id="3" name="TextBox 2"/>
          <p:cNvSpPr txBox="1"/>
          <p:nvPr/>
        </p:nvSpPr>
        <p:spPr>
          <a:xfrm>
            <a:off x="5220072" y="6093296"/>
            <a:ext cx="3384376" cy="369332"/>
          </a:xfrm>
          <a:prstGeom prst="rect">
            <a:avLst/>
          </a:prstGeom>
          <a:noFill/>
        </p:spPr>
        <p:txBody>
          <a:bodyPr wrap="square" rtlCol="0">
            <a:spAutoFit/>
          </a:bodyPr>
          <a:lstStyle/>
          <a:p>
            <a:r>
              <a:rPr lang="fr-CA" dirty="0" smtClean="0">
                <a:hlinkClick r:id="rId3"/>
              </a:rPr>
              <a:t>http://grsshopper.downes.ca</a:t>
            </a:r>
            <a:r>
              <a:rPr lang="fr-CA" dirty="0" smtClean="0"/>
              <a:t> </a:t>
            </a:r>
            <a:endParaRPr lang="en-US" dirty="0"/>
          </a:p>
        </p:txBody>
      </p:sp>
    </p:spTree>
    <p:extLst>
      <p:ext uri="{BB962C8B-B14F-4D97-AF65-F5344CB8AC3E}">
        <p14:creationId xmlns:p14="http://schemas.microsoft.com/office/powerpoint/2010/main" val="1617649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eur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304801"/>
            <a:ext cx="6553201"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76800"/>
            <a:ext cx="8229600" cy="1524000"/>
          </a:xfrm>
          <a:solidFill>
            <a:schemeClr val="bg1"/>
          </a:solidFill>
        </p:spPr>
        <p:txBody>
          <a:bodyPr>
            <a:normAutofit/>
          </a:bodyPr>
          <a:lstStyle/>
          <a:p>
            <a:r>
              <a:rPr lang="fr-CA" dirty="0" smtClean="0"/>
              <a:t>Learning </a:t>
            </a:r>
            <a:r>
              <a:rPr lang="fr-CA" dirty="0" err="1" smtClean="0"/>
              <a:t>is</a:t>
            </a:r>
            <a:r>
              <a:rPr lang="fr-CA" dirty="0" smtClean="0"/>
              <a:t> </a:t>
            </a:r>
            <a:r>
              <a:rPr lang="fr-CA" i="1" dirty="0" err="1" smtClean="0"/>
              <a:t>literally</a:t>
            </a:r>
            <a:r>
              <a:rPr lang="fr-CA" dirty="0" smtClean="0"/>
              <a:t> the formation </a:t>
            </a:r>
            <a:r>
              <a:rPr lang="fr-CA" dirty="0" err="1" smtClean="0"/>
              <a:t>fo</a:t>
            </a:r>
            <a:r>
              <a:rPr lang="fr-CA" dirty="0" smtClean="0"/>
              <a:t> connections </a:t>
            </a:r>
            <a:r>
              <a:rPr lang="fr-CA" dirty="0" err="1" smtClean="0"/>
              <a:t>between</a:t>
            </a:r>
            <a:r>
              <a:rPr lang="fr-CA" dirty="0" smtClean="0"/>
              <a:t> </a:t>
            </a:r>
            <a:r>
              <a:rPr lang="fr-CA" dirty="0" err="1" smtClean="0"/>
              <a:t>neurons</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5" name="Rectangle 4"/>
          <p:cNvSpPr/>
          <p:nvPr/>
        </p:nvSpPr>
        <p:spPr>
          <a:xfrm>
            <a:off x="457200" y="6553200"/>
            <a:ext cx="4572000" cy="261610"/>
          </a:xfrm>
          <a:prstGeom prst="rect">
            <a:avLst/>
          </a:prstGeom>
        </p:spPr>
        <p:txBody>
          <a:bodyPr>
            <a:spAutoFit/>
          </a:bodyPr>
          <a:lstStyle/>
          <a:p>
            <a:r>
              <a:rPr lang="en-US" sz="1100" dirty="0" smtClean="0"/>
              <a:t>Image: </a:t>
            </a:r>
            <a:r>
              <a:rPr lang="en-US" sz="1100" dirty="0" smtClean="0">
                <a:hlinkClick r:id="rId4"/>
              </a:rPr>
              <a:t>http://gifsoup.com/view/2304989/neurons.html</a:t>
            </a:r>
            <a:r>
              <a:rPr lang="en-US" sz="1100" dirty="0" smtClean="0"/>
              <a:t> </a:t>
            </a:r>
            <a:endParaRPr lang="en-US" sz="1100" dirty="0"/>
          </a:p>
        </p:txBody>
      </p:sp>
    </p:spTree>
    <p:extLst>
      <p:ext uri="{BB962C8B-B14F-4D97-AF65-F5344CB8AC3E}">
        <p14:creationId xmlns:p14="http://schemas.microsoft.com/office/powerpoint/2010/main" val="195666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OERs</a:t>
            </a:r>
            <a:r>
              <a:rPr lang="fr-CA" dirty="0" smtClean="0"/>
              <a:t> as the </a:t>
            </a:r>
            <a:r>
              <a:rPr lang="fr-CA" i="1" dirty="0" err="1" smtClean="0"/>
              <a:t>Nodes</a:t>
            </a:r>
            <a:r>
              <a:rPr lang="fr-CA" dirty="0" smtClean="0"/>
              <a:t> of the Network</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990600" y="1381475"/>
            <a:ext cx="6677025" cy="4276559"/>
          </a:xfrm>
          <a:prstGeom prst="rect">
            <a:avLst/>
          </a:prstGeom>
        </p:spPr>
      </p:pic>
      <p:sp>
        <p:nvSpPr>
          <p:cNvPr id="5" name="Rectangle 4"/>
          <p:cNvSpPr/>
          <p:nvPr/>
        </p:nvSpPr>
        <p:spPr>
          <a:xfrm>
            <a:off x="838200" y="5802997"/>
            <a:ext cx="7848600" cy="338554"/>
          </a:xfrm>
          <a:prstGeom prst="rect">
            <a:avLst/>
          </a:prstGeom>
        </p:spPr>
        <p:txBody>
          <a:bodyPr wrap="square">
            <a:spAutoFit/>
          </a:bodyPr>
          <a:lstStyle/>
          <a:p>
            <a:r>
              <a:rPr lang="en-CA" sz="1600" dirty="0">
                <a:hlinkClick r:id="rId4"/>
              </a:rPr>
              <a:t>http://memeosphericpressure.wordpress.com/2008/10/06/cck08-concept-map</a:t>
            </a:r>
            <a:r>
              <a:rPr lang="en-CA" sz="1600" dirty="0" smtClean="0">
                <a:hlinkClick r:id="rId4"/>
              </a:rPr>
              <a:t>/</a:t>
            </a:r>
            <a:r>
              <a:rPr lang="en-CA" sz="1600" dirty="0" smtClean="0"/>
              <a:t> </a:t>
            </a:r>
            <a:endParaRPr lang="en-CA" sz="1600" dirty="0"/>
          </a:p>
        </p:txBody>
      </p:sp>
    </p:spTree>
    <p:extLst>
      <p:ext uri="{BB962C8B-B14F-4D97-AF65-F5344CB8AC3E}">
        <p14:creationId xmlns:p14="http://schemas.microsoft.com/office/powerpoint/2010/main" val="3004085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smtClean="0"/>
              <a:t>How to </a:t>
            </a:r>
            <a:r>
              <a:rPr lang="fr-CA" dirty="0" err="1" smtClean="0"/>
              <a:t>Learn</a:t>
            </a:r>
            <a:r>
              <a:rPr lang="fr-CA" dirty="0" smtClean="0"/>
              <a:t> in a </a:t>
            </a:r>
            <a:r>
              <a:rPr lang="fr-CA" dirty="0" err="1" smtClean="0"/>
              <a:t>cMOOC</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Screen shot 2012-03-11 at 1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85" y="1525189"/>
            <a:ext cx="7124700" cy="4406900"/>
          </a:xfrm>
          <a:prstGeom prst="rect">
            <a:avLst/>
          </a:prstGeom>
        </p:spPr>
      </p:pic>
      <p:sp>
        <p:nvSpPr>
          <p:cNvPr id="5" name="Rectangle 4"/>
          <p:cNvSpPr/>
          <p:nvPr/>
        </p:nvSpPr>
        <p:spPr>
          <a:xfrm>
            <a:off x="467544" y="6309320"/>
            <a:ext cx="3190056" cy="523220"/>
          </a:xfrm>
          <a:prstGeom prst="rect">
            <a:avLst/>
          </a:prstGeom>
        </p:spPr>
        <p:txBody>
          <a:bodyPr wrap="square">
            <a:spAutoFit/>
          </a:bodyPr>
          <a:lstStyle/>
          <a:p>
            <a:r>
              <a:rPr lang="en-US" sz="1400" dirty="0" smtClean="0">
                <a:hlinkClick r:id="rId3"/>
              </a:rPr>
              <a:t>http://www.tonybates.ca/2012/03/03/more-reflections-on-moocs-and-mitx/</a:t>
            </a:r>
            <a:r>
              <a:rPr lang="en-US" sz="1400" dirty="0" smtClean="0"/>
              <a:t> </a:t>
            </a:r>
            <a:endParaRPr lang="en-US" sz="1400" dirty="0"/>
          </a:p>
        </p:txBody>
      </p:sp>
      <p:sp>
        <p:nvSpPr>
          <p:cNvPr id="6" name="Rectangle 5"/>
          <p:cNvSpPr/>
          <p:nvPr/>
        </p:nvSpPr>
        <p:spPr>
          <a:xfrm>
            <a:off x="3862795" y="5932089"/>
            <a:ext cx="4572000" cy="830997"/>
          </a:xfrm>
          <a:prstGeom prst="rect">
            <a:avLst/>
          </a:prstGeom>
          <a:solidFill>
            <a:schemeClr val="bg1"/>
          </a:solidFill>
        </p:spPr>
        <p:txBody>
          <a:bodyPr>
            <a:spAutoFit/>
          </a:bodyPr>
          <a:lstStyle/>
          <a:p>
            <a:r>
              <a:rPr lang="fr-FR" sz="2400" dirty="0" smtClean="0"/>
              <a:t>A </a:t>
            </a:r>
            <a:r>
              <a:rPr lang="fr-FR" sz="2400" dirty="0" err="1" smtClean="0"/>
              <a:t>process</a:t>
            </a:r>
            <a:r>
              <a:rPr lang="fr-FR" sz="2400" dirty="0" smtClean="0"/>
              <a:t> of immersion </a:t>
            </a:r>
            <a:r>
              <a:rPr lang="fr-FR" sz="2400" dirty="0" err="1" smtClean="0"/>
              <a:t>into</a:t>
            </a:r>
            <a:r>
              <a:rPr lang="fr-FR" sz="2400" dirty="0" smtClean="0"/>
              <a:t> a </a:t>
            </a:r>
            <a:r>
              <a:rPr lang="fr-FR" sz="2400" dirty="0" err="1" smtClean="0"/>
              <a:t>knowing</a:t>
            </a:r>
            <a:r>
              <a:rPr lang="fr-FR" sz="2400" dirty="0" smtClean="0"/>
              <a:t> </a:t>
            </a:r>
            <a:r>
              <a:rPr lang="fr-FR" sz="2400" dirty="0" err="1" smtClean="0"/>
              <a:t>community</a:t>
            </a:r>
            <a:endParaRPr lang="en-US" sz="2400" dirty="0"/>
          </a:p>
        </p:txBody>
      </p:sp>
    </p:spTree>
    <p:extLst>
      <p:ext uri="{BB962C8B-B14F-4D97-AF65-F5344CB8AC3E}">
        <p14:creationId xmlns:p14="http://schemas.microsoft.com/office/powerpoint/2010/main" val="7531346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How to </a:t>
            </a:r>
            <a:r>
              <a:rPr lang="fr-CA" dirty="0" err="1" smtClean="0"/>
              <a:t>Create</a:t>
            </a:r>
            <a:r>
              <a:rPr lang="fr-CA" dirty="0" smtClean="0"/>
              <a:t> a </a:t>
            </a:r>
            <a:r>
              <a:rPr lang="fr-CA" dirty="0" err="1" smtClean="0"/>
              <a:t>cMOOC</a:t>
            </a:r>
            <a:endParaRPr lang="en-US" dirty="0"/>
          </a:p>
        </p:txBody>
      </p:sp>
      <p:sp>
        <p:nvSpPr>
          <p:cNvPr id="3" name="Content Placeholder 2"/>
          <p:cNvSpPr>
            <a:spLocks noGrp="1"/>
          </p:cNvSpPr>
          <p:nvPr>
            <p:ph idx="1"/>
          </p:nvPr>
        </p:nvSpPr>
        <p:spPr/>
        <p:txBody>
          <a:bodyPr/>
          <a:lstStyle/>
          <a:p>
            <a:r>
              <a:rPr lang="fr-CA" dirty="0" err="1" smtClean="0"/>
              <a:t>It’s</a:t>
            </a:r>
            <a:r>
              <a:rPr lang="fr-CA" dirty="0" smtClean="0"/>
              <a:t> </a:t>
            </a:r>
            <a:r>
              <a:rPr lang="fr-CA" dirty="0" err="1" smtClean="0"/>
              <a:t>like</a:t>
            </a:r>
            <a:r>
              <a:rPr lang="fr-CA" dirty="0" smtClean="0"/>
              <a:t> </a:t>
            </a:r>
            <a:r>
              <a:rPr lang="fr-CA" dirty="0" err="1" smtClean="0"/>
              <a:t>creating</a:t>
            </a:r>
            <a:r>
              <a:rPr lang="fr-CA" dirty="0" smtClean="0"/>
              <a:t> a network</a:t>
            </a:r>
          </a:p>
          <a:p>
            <a:r>
              <a:rPr lang="fr-FR" dirty="0" err="1" smtClean="0"/>
              <a:t>Don’t</a:t>
            </a:r>
            <a:r>
              <a:rPr lang="fr-FR" dirty="0" smtClean="0"/>
              <a:t> </a:t>
            </a:r>
            <a:r>
              <a:rPr lang="fr-FR" dirty="0" err="1" smtClean="0"/>
              <a:t>centralize</a:t>
            </a:r>
            <a:endParaRPr lang="fr-FR" dirty="0" smtClean="0"/>
          </a:p>
          <a:p>
            <a:r>
              <a:rPr lang="fr-FR" dirty="0" err="1" smtClean="0"/>
              <a:t>Concentrate</a:t>
            </a:r>
            <a:r>
              <a:rPr lang="fr-FR" dirty="0" smtClean="0"/>
              <a:t> on the </a:t>
            </a:r>
            <a:r>
              <a:rPr lang="fr-FR" dirty="0" err="1" smtClean="0"/>
              <a:t>creation</a:t>
            </a:r>
            <a:r>
              <a:rPr lang="fr-FR" dirty="0" smtClean="0"/>
              <a:t> of links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356992"/>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78904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440093">
            <a:off x="4283394" y="4302045"/>
            <a:ext cx="78825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3400" y="5805264"/>
            <a:ext cx="3534544" cy="369332"/>
          </a:xfrm>
          <a:prstGeom prst="rect">
            <a:avLst/>
          </a:prstGeom>
          <a:noFill/>
        </p:spPr>
        <p:txBody>
          <a:bodyPr wrap="square" rtlCol="0">
            <a:spAutoFit/>
          </a:bodyPr>
          <a:lstStyle/>
          <a:p>
            <a:r>
              <a:rPr lang="fr-FR" dirty="0" err="1" smtClean="0"/>
              <a:t>We</a:t>
            </a:r>
            <a:r>
              <a:rPr lang="fr-FR" dirty="0" smtClean="0"/>
              <a:t> use social networks.</a:t>
            </a:r>
            <a:r>
              <a:rPr lang="fr-CA" dirty="0" smtClean="0"/>
              <a:t>.. </a:t>
            </a:r>
            <a:endParaRPr lang="en-US" dirty="0"/>
          </a:p>
        </p:txBody>
      </p:sp>
      <p:sp>
        <p:nvSpPr>
          <p:cNvPr id="8" name="TextBox 7"/>
          <p:cNvSpPr txBox="1"/>
          <p:nvPr/>
        </p:nvSpPr>
        <p:spPr>
          <a:xfrm>
            <a:off x="4470400" y="6237312"/>
            <a:ext cx="3269952" cy="369332"/>
          </a:xfrm>
          <a:prstGeom prst="rect">
            <a:avLst/>
          </a:prstGeom>
          <a:noFill/>
        </p:spPr>
        <p:txBody>
          <a:bodyPr wrap="square" rtlCol="0">
            <a:spAutoFit/>
          </a:bodyPr>
          <a:lstStyle/>
          <a:p>
            <a:r>
              <a:rPr lang="fr-CA" dirty="0" smtClean="0"/>
              <a:t>… to </a:t>
            </a:r>
            <a:r>
              <a:rPr lang="fr-CA" dirty="0" err="1" smtClean="0"/>
              <a:t>create</a:t>
            </a:r>
            <a:r>
              <a:rPr lang="fr-CA" dirty="0" smtClean="0"/>
              <a:t> </a:t>
            </a:r>
            <a:r>
              <a:rPr lang="fr-CA" dirty="0" err="1" smtClean="0"/>
              <a:t>personal</a:t>
            </a:r>
            <a:r>
              <a:rPr lang="fr-CA" dirty="0" smtClean="0"/>
              <a:t> </a:t>
            </a:r>
            <a:r>
              <a:rPr lang="fr-CA" dirty="0" err="1" smtClean="0"/>
              <a:t>knowledge</a:t>
            </a:r>
            <a:endParaRPr lang="en-US" dirty="0"/>
          </a:p>
        </p:txBody>
      </p:sp>
    </p:spTree>
    <p:extLst>
      <p:ext uri="{BB962C8B-B14F-4D97-AF65-F5344CB8AC3E}">
        <p14:creationId xmlns:p14="http://schemas.microsoft.com/office/powerpoint/2010/main" val="406039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err="1" smtClean="0"/>
              <a:t>Why</a:t>
            </a:r>
            <a:r>
              <a:rPr lang="fr-CA" dirty="0" smtClean="0"/>
              <a:t> Open Educational Resources?</a:t>
            </a:r>
            <a:endParaRPr lang="en-US" dirty="0"/>
          </a:p>
        </p:txBody>
      </p:sp>
      <p:pic>
        <p:nvPicPr>
          <p:cNvPr id="4098" name="Picture 2" descr="http://upload.wikimedia.org/wikipedia/commons/thumb/4/43/Logo_Ressources_Educatives_Libres_%28REL%29_mondial_fond_blanc.svg/800px-Logo_Ressources_Educatives_Libres_%28REL%29_mondial_fond_blanc.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24744"/>
            <a:ext cx="5315744" cy="3548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4437111"/>
            <a:ext cx="5886400" cy="954107"/>
          </a:xfrm>
          <a:prstGeom prst="rect">
            <a:avLst/>
          </a:prstGeom>
        </p:spPr>
        <p:txBody>
          <a:bodyPr wrap="square">
            <a:spAutoFit/>
          </a:bodyPr>
          <a:lstStyle/>
          <a:p>
            <a:r>
              <a:rPr lang="fr-FR" sz="2800" dirty="0" smtClean="0"/>
              <a:t>Learning </a:t>
            </a:r>
            <a:r>
              <a:rPr lang="fr-FR" sz="2800" dirty="0" err="1" smtClean="0"/>
              <a:t>activities</a:t>
            </a:r>
            <a:r>
              <a:rPr lang="fr-FR" sz="2800" dirty="0" smtClean="0"/>
              <a:t> are </a:t>
            </a:r>
            <a:r>
              <a:rPr lang="fr-FR" sz="2800" dirty="0" err="1" smtClean="0"/>
              <a:t>essentially</a:t>
            </a:r>
            <a:r>
              <a:rPr lang="fr-FR" sz="2800" dirty="0" smtClean="0"/>
              <a:t> conversations</a:t>
            </a:r>
            <a:endParaRPr lang="en-US" sz="2800" dirty="0"/>
          </a:p>
        </p:txBody>
      </p:sp>
      <p:sp>
        <p:nvSpPr>
          <p:cNvPr id="5" name="Rectangle 4"/>
          <p:cNvSpPr/>
          <p:nvPr/>
        </p:nvSpPr>
        <p:spPr>
          <a:xfrm>
            <a:off x="1115616" y="5391218"/>
            <a:ext cx="4572000" cy="954107"/>
          </a:xfrm>
          <a:prstGeom prst="rect">
            <a:avLst/>
          </a:prstGeom>
        </p:spPr>
        <p:txBody>
          <a:bodyPr>
            <a:spAutoFit/>
          </a:bodyPr>
          <a:lstStyle/>
          <a:p>
            <a:r>
              <a:rPr lang="fr-FR" sz="2800" dirty="0" err="1" smtClean="0"/>
              <a:t>OERs</a:t>
            </a:r>
            <a:r>
              <a:rPr lang="fr-FR" sz="2800" dirty="0" smtClean="0"/>
              <a:t> are the </a:t>
            </a:r>
            <a:r>
              <a:rPr lang="fr-FR" sz="2800" i="1" dirty="0" err="1" smtClean="0"/>
              <a:t>words</a:t>
            </a:r>
            <a:r>
              <a:rPr lang="fr-FR" sz="2800" i="1" dirty="0" smtClean="0"/>
              <a:t> </a:t>
            </a:r>
            <a:r>
              <a:rPr lang="fr-FR" sz="2800" dirty="0" err="1" smtClean="0"/>
              <a:t>used</a:t>
            </a:r>
            <a:r>
              <a:rPr lang="fr-FR" sz="2800" dirty="0" smtClean="0"/>
              <a:t> in </a:t>
            </a:r>
            <a:r>
              <a:rPr lang="fr-FR" sz="2800" dirty="0" err="1" smtClean="0"/>
              <a:t>those</a:t>
            </a:r>
            <a:r>
              <a:rPr lang="fr-FR" sz="2800" dirty="0" smtClean="0"/>
              <a:t> conversations</a:t>
            </a:r>
            <a:endParaRPr lang="en-US" sz="28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805" y="4579370"/>
            <a:ext cx="2087446" cy="172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20072" y="6354998"/>
            <a:ext cx="3258905" cy="307777"/>
          </a:xfrm>
          <a:prstGeom prst="rect">
            <a:avLst/>
          </a:prstGeom>
        </p:spPr>
        <p:txBody>
          <a:bodyPr wrap="none">
            <a:spAutoFit/>
          </a:bodyPr>
          <a:lstStyle/>
          <a:p>
            <a:r>
              <a:rPr lang="en-US" sz="1400" dirty="0">
                <a:hlinkClick r:id="rId4"/>
              </a:rPr>
              <a:t>http://</a:t>
            </a:r>
            <a:r>
              <a:rPr lang="en-US" sz="1400" dirty="0" smtClean="0">
                <a:hlinkClick r:id="rId4"/>
              </a:rPr>
              <a:t>www.downes.ca/presentation/233</a:t>
            </a:r>
            <a:r>
              <a:rPr lang="en-US" sz="1400" dirty="0" smtClean="0"/>
              <a:t> </a:t>
            </a:r>
            <a:endParaRPr lang="en-US" sz="1400" dirty="0"/>
          </a:p>
        </p:txBody>
      </p:sp>
    </p:spTree>
    <p:extLst>
      <p:ext uri="{BB962C8B-B14F-4D97-AF65-F5344CB8AC3E}">
        <p14:creationId xmlns:p14="http://schemas.microsoft.com/office/powerpoint/2010/main" val="3537936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CA" dirty="0" smtClean="0">
                <a:solidFill>
                  <a:schemeClr val="accent1">
                    <a:lumMod val="75000"/>
                  </a:schemeClr>
                </a:solidFill>
                <a:ea typeface="+mj-ea"/>
              </a:rPr>
              <a:t>Success Factors</a:t>
            </a:r>
          </a:p>
        </p:txBody>
      </p:sp>
      <p:sp>
        <p:nvSpPr>
          <p:cNvPr id="37891" name="Content Placeholder 2"/>
          <p:cNvSpPr>
            <a:spLocks noGrp="1"/>
          </p:cNvSpPr>
          <p:nvPr>
            <p:ph idx="1"/>
          </p:nvPr>
        </p:nvSpPr>
        <p:spPr/>
        <p:txBody>
          <a:bodyPr/>
          <a:lstStyle/>
          <a:p>
            <a:r>
              <a:rPr lang="en-CA" dirty="0">
                <a:latin typeface="Calibri" charset="0"/>
              </a:rPr>
              <a:t>What sort of decentralized network will best support learning-as-growth?</a:t>
            </a:r>
          </a:p>
        </p:txBody>
      </p:sp>
      <p:pic>
        <p:nvPicPr>
          <p:cNvPr id="3" name="Picture 2"/>
          <p:cNvPicPr>
            <a:picLocks noChangeAspect="1"/>
          </p:cNvPicPr>
          <p:nvPr/>
        </p:nvPicPr>
        <p:blipFill>
          <a:blip r:embed="rId2"/>
          <a:stretch>
            <a:fillRect/>
          </a:stretch>
        </p:blipFill>
        <p:spPr>
          <a:xfrm>
            <a:off x="914400" y="2826111"/>
            <a:ext cx="5248275" cy="3482614"/>
          </a:xfrm>
          <a:prstGeom prst="rect">
            <a:avLst/>
          </a:prstGeom>
        </p:spPr>
      </p:pic>
    </p:spTree>
    <p:extLst>
      <p:ext uri="{BB962C8B-B14F-4D97-AF65-F5344CB8AC3E}">
        <p14:creationId xmlns:p14="http://schemas.microsoft.com/office/powerpoint/2010/main" val="3698551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The </a:t>
            </a:r>
            <a:r>
              <a:rPr lang="fr-CA" dirty="0" err="1" smtClean="0"/>
              <a:t>Semantic</a:t>
            </a:r>
            <a:r>
              <a:rPr lang="fr-CA" dirty="0" smtClean="0"/>
              <a:t> Condition</a:t>
            </a:r>
            <a:endParaRPr lang="en-US" dirty="0"/>
          </a:p>
        </p:txBody>
      </p:sp>
      <p:sp>
        <p:nvSpPr>
          <p:cNvPr id="3" name="Content Placeholder 2"/>
          <p:cNvSpPr>
            <a:spLocks noGrp="1"/>
          </p:cNvSpPr>
          <p:nvPr>
            <p:ph idx="1"/>
          </p:nvPr>
        </p:nvSpPr>
        <p:spPr/>
        <p:txBody>
          <a:bodyPr/>
          <a:lstStyle/>
          <a:p>
            <a:r>
              <a:rPr lang="fr-FR" dirty="0" err="1" smtClean="0"/>
              <a:t>Autonomy</a:t>
            </a:r>
            <a:r>
              <a:rPr lang="fr-FR" dirty="0" smtClean="0"/>
              <a:t>, </a:t>
            </a:r>
            <a:r>
              <a:rPr lang="fr-FR" dirty="0" err="1" smtClean="0"/>
              <a:t>diversity</a:t>
            </a:r>
            <a:r>
              <a:rPr lang="fr-FR" dirty="0" smtClean="0"/>
              <a:t>, </a:t>
            </a:r>
            <a:r>
              <a:rPr lang="fr-FR" dirty="0" err="1" smtClean="0"/>
              <a:t>openness</a:t>
            </a:r>
            <a:r>
              <a:rPr lang="fr-FR" dirty="0" smtClean="0"/>
              <a:t>, </a:t>
            </a:r>
            <a:r>
              <a:rPr lang="fr-FR" dirty="0" err="1" smtClean="0"/>
              <a:t>interactivity</a:t>
            </a:r>
            <a:endParaRPr lang="fr-FR" dirty="0" smtClean="0"/>
          </a:p>
          <a:p>
            <a:r>
              <a:rPr lang="fr-FR" dirty="0" err="1" smtClean="0"/>
              <a:t>These</a:t>
            </a:r>
            <a:r>
              <a:rPr lang="fr-FR" dirty="0" smtClean="0"/>
              <a:t> conditions are the conditions for a constructive dialogue…</a:t>
            </a:r>
          </a:p>
          <a:p>
            <a:r>
              <a:rPr lang="fr-FR" dirty="0" smtClean="0"/>
              <a:t>And are </a:t>
            </a:r>
            <a:r>
              <a:rPr lang="fr-FR" dirty="0" err="1" smtClean="0"/>
              <a:t>thus</a:t>
            </a:r>
            <a:r>
              <a:rPr lang="fr-FR" dirty="0" smtClean="0"/>
              <a:t> the design </a:t>
            </a:r>
            <a:r>
              <a:rPr lang="fr-FR" dirty="0" err="1" smtClean="0"/>
              <a:t>principles</a:t>
            </a:r>
            <a:r>
              <a:rPr lang="fr-FR" dirty="0" smtClean="0"/>
              <a:t> for a MOOC</a:t>
            </a:r>
            <a:endParaRPr lang="en-US" dirty="0"/>
          </a:p>
        </p:txBody>
      </p:sp>
      <p:sp>
        <p:nvSpPr>
          <p:cNvPr id="4" name="Rectangle 3"/>
          <p:cNvSpPr/>
          <p:nvPr/>
        </p:nvSpPr>
        <p:spPr>
          <a:xfrm>
            <a:off x="2843808" y="6237312"/>
            <a:ext cx="5454352" cy="369332"/>
          </a:xfrm>
          <a:prstGeom prst="rect">
            <a:avLst/>
          </a:prstGeom>
        </p:spPr>
        <p:txBody>
          <a:bodyPr wrap="square">
            <a:spAutoFit/>
          </a:bodyPr>
          <a:lstStyle/>
          <a:p>
            <a:r>
              <a:rPr lang="en-US" dirty="0">
                <a:hlinkClick r:id="rId2"/>
              </a:rPr>
              <a:t>http://</a:t>
            </a:r>
            <a:r>
              <a:rPr lang="en-US" dirty="0" smtClean="0">
                <a:hlinkClick r:id="rId2"/>
              </a:rPr>
              <a:t>itforum.coe.uga.edu/paper92/paper92.html</a:t>
            </a:r>
            <a:r>
              <a:rPr lang="en-US" dirty="0" smtClean="0"/>
              <a:t> </a:t>
            </a:r>
            <a:endParaRPr lang="en-US" dirty="0"/>
          </a:p>
        </p:txBody>
      </p:sp>
      <p:pic>
        <p:nvPicPr>
          <p:cNvPr id="5" name="Picture 4"/>
          <p:cNvPicPr>
            <a:picLocks noChangeAspect="1"/>
          </p:cNvPicPr>
          <p:nvPr/>
        </p:nvPicPr>
        <p:blipFill>
          <a:blip r:embed="rId3" cstate="print">
            <a:extLst/>
          </a:blip>
          <a:stretch>
            <a:fillRect/>
          </a:stretch>
        </p:blipFill>
        <p:spPr>
          <a:xfrm flipV="1">
            <a:off x="2645152" y="3787621"/>
            <a:ext cx="3277631" cy="16149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p:cNvPicPr>
            <a:picLocks noChangeAspect="1"/>
          </p:cNvPicPr>
          <p:nvPr/>
        </p:nvPicPr>
        <p:blipFill>
          <a:blip r:embed="rId4" cstate="print">
            <a:extLst/>
          </a:blip>
          <a:stretch>
            <a:fillRect/>
          </a:stretch>
        </p:blipFill>
        <p:spPr>
          <a:xfrm flipV="1">
            <a:off x="4932040" y="4437112"/>
            <a:ext cx="2844004" cy="15514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print">
            <a:extLst/>
          </a:blip>
          <a:stretch>
            <a:fillRect/>
          </a:stretch>
        </p:blipFill>
        <p:spPr>
          <a:xfrm flipV="1">
            <a:off x="1043609" y="4742084"/>
            <a:ext cx="2232248" cy="14121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11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0.google.com/images?q=tbn:ANd9GcTBjb--B3FSflNfAvE2kIROt_Vxc4nSA9gFlWM6Dc-oxZjh-L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727" y="2331720"/>
            <a:ext cx="5160946" cy="2818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Design Principles</a:t>
            </a:r>
            <a:endParaRPr lang="en-US" dirty="0"/>
          </a:p>
        </p:txBody>
      </p:sp>
      <p:sp>
        <p:nvSpPr>
          <p:cNvPr id="4" name="TextBox 3"/>
          <p:cNvSpPr txBox="1"/>
          <p:nvPr/>
        </p:nvSpPr>
        <p:spPr>
          <a:xfrm>
            <a:off x="1295400" y="1905000"/>
            <a:ext cx="2257349" cy="1446550"/>
          </a:xfrm>
          <a:prstGeom prst="rect">
            <a:avLst/>
          </a:prstGeom>
          <a:solidFill>
            <a:schemeClr val="bg1"/>
          </a:solidFill>
          <a:ln>
            <a:solidFill>
              <a:schemeClr val="tx1"/>
            </a:solidFill>
          </a:ln>
        </p:spPr>
        <p:txBody>
          <a:bodyPr wrap="none" rtlCol="0">
            <a:spAutoFit/>
          </a:bodyPr>
          <a:lstStyle/>
          <a:p>
            <a:r>
              <a:rPr lang="en-US" sz="2800" dirty="0" smtClean="0"/>
              <a:t>Autonomy</a:t>
            </a:r>
          </a:p>
          <a:p>
            <a:r>
              <a:rPr lang="en-US" sz="2000" dirty="0" smtClean="0"/>
              <a:t>- Choice of contents</a:t>
            </a:r>
          </a:p>
          <a:p>
            <a:r>
              <a:rPr lang="en-US" sz="2000" dirty="0" smtClean="0"/>
              <a:t>- Personal learning</a:t>
            </a:r>
          </a:p>
          <a:p>
            <a:r>
              <a:rPr lang="en-US" sz="2000" dirty="0" smtClean="0"/>
              <a:t>- No curriculum</a:t>
            </a:r>
            <a:endParaRPr lang="en-US" sz="2000" dirty="0"/>
          </a:p>
        </p:txBody>
      </p:sp>
      <p:sp>
        <p:nvSpPr>
          <p:cNvPr id="5" name="TextBox 4"/>
          <p:cNvSpPr txBox="1"/>
          <p:nvPr/>
        </p:nvSpPr>
        <p:spPr>
          <a:xfrm>
            <a:off x="838200" y="3886200"/>
            <a:ext cx="2606355" cy="1446550"/>
          </a:xfrm>
          <a:prstGeom prst="rect">
            <a:avLst/>
          </a:prstGeom>
          <a:solidFill>
            <a:schemeClr val="bg1"/>
          </a:solidFill>
          <a:ln>
            <a:solidFill>
              <a:schemeClr val="tx1"/>
            </a:solidFill>
          </a:ln>
        </p:spPr>
        <p:txBody>
          <a:bodyPr wrap="none" rtlCol="0">
            <a:spAutoFit/>
          </a:bodyPr>
          <a:lstStyle/>
          <a:p>
            <a:r>
              <a:rPr lang="en-US" sz="2800" dirty="0" smtClean="0"/>
              <a:t>Diversity</a:t>
            </a:r>
          </a:p>
          <a:p>
            <a:r>
              <a:rPr lang="en-US" sz="2000" dirty="0" smtClean="0"/>
              <a:t>- Multiple tools</a:t>
            </a:r>
          </a:p>
          <a:p>
            <a:r>
              <a:rPr lang="en-US" sz="2000" dirty="0" smtClean="0"/>
              <a:t>- Individual perspective</a:t>
            </a:r>
          </a:p>
          <a:p>
            <a:r>
              <a:rPr lang="en-US" sz="2000" dirty="0" smtClean="0"/>
              <a:t>- Varied content</a:t>
            </a:r>
            <a:endParaRPr lang="en-US" sz="2000" dirty="0"/>
          </a:p>
        </p:txBody>
      </p:sp>
      <p:sp>
        <p:nvSpPr>
          <p:cNvPr id="6" name="TextBox 5"/>
          <p:cNvSpPr txBox="1"/>
          <p:nvPr/>
        </p:nvSpPr>
        <p:spPr>
          <a:xfrm>
            <a:off x="4724400" y="1828800"/>
            <a:ext cx="2211696" cy="1754326"/>
          </a:xfrm>
          <a:prstGeom prst="rect">
            <a:avLst/>
          </a:prstGeom>
          <a:solidFill>
            <a:schemeClr val="bg1"/>
          </a:solidFill>
          <a:ln>
            <a:solidFill>
              <a:schemeClr val="tx1"/>
            </a:solidFill>
          </a:ln>
        </p:spPr>
        <p:txBody>
          <a:bodyPr wrap="none" rtlCol="0">
            <a:spAutoFit/>
          </a:bodyPr>
          <a:lstStyle/>
          <a:p>
            <a:r>
              <a:rPr lang="en-US" sz="2800" dirty="0" smtClean="0"/>
              <a:t>Openness</a:t>
            </a:r>
          </a:p>
          <a:p>
            <a:r>
              <a:rPr lang="en-US" sz="2000" dirty="0" smtClean="0"/>
              <a:t>- Open access</a:t>
            </a:r>
          </a:p>
          <a:p>
            <a:r>
              <a:rPr lang="en-US" sz="2000" dirty="0" smtClean="0"/>
              <a:t>- Open content</a:t>
            </a:r>
          </a:p>
          <a:p>
            <a:r>
              <a:rPr lang="en-US" sz="2000" dirty="0" smtClean="0"/>
              <a:t>- Open activities</a:t>
            </a:r>
          </a:p>
          <a:p>
            <a:r>
              <a:rPr lang="en-US" sz="2000" dirty="0" smtClean="0"/>
              <a:t>- Open assessment </a:t>
            </a:r>
            <a:endParaRPr lang="en-US" sz="2000" dirty="0"/>
          </a:p>
        </p:txBody>
      </p:sp>
      <p:sp>
        <p:nvSpPr>
          <p:cNvPr id="7" name="TextBox 6"/>
          <p:cNvSpPr txBox="1"/>
          <p:nvPr/>
        </p:nvSpPr>
        <p:spPr>
          <a:xfrm>
            <a:off x="4267200" y="4343400"/>
            <a:ext cx="3092450" cy="1446550"/>
          </a:xfrm>
          <a:prstGeom prst="rect">
            <a:avLst/>
          </a:prstGeom>
          <a:solidFill>
            <a:schemeClr val="bg1"/>
          </a:solidFill>
          <a:ln>
            <a:solidFill>
              <a:schemeClr val="tx1"/>
            </a:solidFill>
          </a:ln>
        </p:spPr>
        <p:txBody>
          <a:bodyPr wrap="none" rtlCol="0">
            <a:spAutoFit/>
          </a:bodyPr>
          <a:lstStyle/>
          <a:p>
            <a:r>
              <a:rPr lang="en-US" sz="2800" dirty="0" smtClean="0"/>
              <a:t>Interactivity</a:t>
            </a:r>
          </a:p>
          <a:p>
            <a:r>
              <a:rPr lang="en-US" sz="2000" dirty="0" smtClean="0"/>
              <a:t>- Encourage communication</a:t>
            </a:r>
          </a:p>
          <a:p>
            <a:r>
              <a:rPr lang="en-US" sz="2000" dirty="0" smtClean="0"/>
              <a:t>- Cooperative learning</a:t>
            </a:r>
          </a:p>
          <a:p>
            <a:r>
              <a:rPr lang="en-US" sz="2000" dirty="0" smtClean="0"/>
              <a:t>- Emergent knowledge</a:t>
            </a:r>
            <a:endParaRPr lang="en-US" sz="2000" dirty="0"/>
          </a:p>
        </p:txBody>
      </p:sp>
    </p:spTree>
    <p:extLst>
      <p:ext uri="{BB962C8B-B14F-4D97-AF65-F5344CB8AC3E}">
        <p14:creationId xmlns:p14="http://schemas.microsoft.com/office/powerpoint/2010/main" val="165681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Learning as </a:t>
            </a:r>
            <a:r>
              <a:rPr lang="fr-FR" dirty="0" err="1" smtClean="0"/>
              <a:t>remembering</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42856" y="1417638"/>
            <a:ext cx="8229600" cy="4144963"/>
          </a:xfrm>
          <a:prstGeom prst="rect">
            <a:avLst/>
          </a:prstGeom>
        </p:spPr>
      </p:pic>
      <p:sp>
        <p:nvSpPr>
          <p:cNvPr id="5" name="Rectangle 4"/>
          <p:cNvSpPr/>
          <p:nvPr/>
        </p:nvSpPr>
        <p:spPr>
          <a:xfrm>
            <a:off x="457200" y="5724833"/>
            <a:ext cx="7696200" cy="307777"/>
          </a:xfrm>
          <a:prstGeom prst="rect">
            <a:avLst/>
          </a:prstGeom>
        </p:spPr>
        <p:txBody>
          <a:bodyPr wrap="square">
            <a:spAutoFit/>
          </a:bodyPr>
          <a:lstStyle/>
          <a:p>
            <a:r>
              <a:rPr lang="en-US" sz="1400" dirty="0"/>
              <a:t>From: </a:t>
            </a:r>
            <a:r>
              <a:rPr lang="en-US" sz="1400" dirty="0" err="1"/>
              <a:t>Slosser</a:t>
            </a:r>
            <a:r>
              <a:rPr lang="en-US" sz="1400" dirty="0"/>
              <a:t>, S. (2001) "ADL and the Sharable Content Object Reference Model." MERLOT 2001. </a:t>
            </a:r>
          </a:p>
        </p:txBody>
      </p:sp>
    </p:spTree>
    <p:extLst>
      <p:ext uri="{BB962C8B-B14F-4D97-AF65-F5344CB8AC3E}">
        <p14:creationId xmlns:p14="http://schemas.microsoft.com/office/powerpoint/2010/main" val="2371854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How to </a:t>
            </a:r>
            <a:r>
              <a:rPr lang="fr-CA" dirty="0" err="1" smtClean="0"/>
              <a:t>Evaluate</a:t>
            </a:r>
            <a:r>
              <a:rPr lang="fr-CA" dirty="0" smtClean="0"/>
              <a:t> Learning</a:t>
            </a:r>
            <a:endParaRPr lang="en-US" dirty="0"/>
          </a:p>
        </p:txBody>
      </p:sp>
      <p:sp>
        <p:nvSpPr>
          <p:cNvPr id="3" name="Content Placeholder 2"/>
          <p:cNvSpPr>
            <a:spLocks noGrp="1"/>
          </p:cNvSpPr>
          <p:nvPr>
            <p:ph idx="1"/>
          </p:nvPr>
        </p:nvSpPr>
        <p:spPr/>
        <p:txBody>
          <a:bodyPr/>
          <a:lstStyle/>
          <a:p>
            <a:r>
              <a:rPr lang="fr-CA" dirty="0" smtClean="0"/>
              <a:t>Learning </a:t>
            </a:r>
            <a:r>
              <a:rPr lang="fr-CA" dirty="0" err="1" smtClean="0"/>
              <a:t>is</a:t>
            </a:r>
            <a:r>
              <a:rPr lang="fr-CA" dirty="0" smtClean="0"/>
              <a:t> not possession of a collection of </a:t>
            </a:r>
            <a:r>
              <a:rPr lang="fr-CA" dirty="0" err="1" smtClean="0"/>
              <a:t>facts</a:t>
            </a:r>
            <a:r>
              <a:rPr lang="fr-CA" dirty="0" smtClean="0"/>
              <a:t>, </a:t>
            </a:r>
            <a:r>
              <a:rPr lang="fr-CA" dirty="0" err="1" smtClean="0"/>
              <a:t>it’s</a:t>
            </a:r>
            <a:r>
              <a:rPr lang="fr-CA" dirty="0" smtClean="0"/>
              <a:t> the expression of a </a:t>
            </a:r>
            <a:r>
              <a:rPr lang="fr-CA" dirty="0" err="1" smtClean="0"/>
              <a:t>capacity</a:t>
            </a:r>
            <a:endParaRPr lang="fr-FR" dirty="0" smtClean="0"/>
          </a:p>
          <a:p>
            <a:r>
              <a:rPr lang="fr-FR" dirty="0" smtClean="0"/>
              <a:t>Learning </a:t>
            </a:r>
            <a:r>
              <a:rPr lang="fr-FR" dirty="0" err="1" smtClean="0"/>
              <a:t>is</a:t>
            </a:r>
            <a:r>
              <a:rPr lang="fr-FR" dirty="0" smtClean="0"/>
              <a:t> </a:t>
            </a:r>
            <a:r>
              <a:rPr lang="fr-FR" dirty="0" err="1" smtClean="0"/>
              <a:t>recognized</a:t>
            </a:r>
            <a:r>
              <a:rPr lang="fr-FR" dirty="0" smtClean="0"/>
              <a:t> by a </a:t>
            </a:r>
            <a:r>
              <a:rPr lang="fr-FR" dirty="0" err="1" smtClean="0"/>
              <a:t>community</a:t>
            </a:r>
            <a:r>
              <a:rPr lang="fr-FR" dirty="0" smtClean="0"/>
              <a:t> of experts in a network</a:t>
            </a:r>
            <a:endParaRPr lang="en-US"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015" y="3717032"/>
            <a:ext cx="3593976" cy="219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848" y="3968513"/>
            <a:ext cx="3768576" cy="22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7544" y="6057518"/>
            <a:ext cx="3479735" cy="369332"/>
          </a:xfrm>
          <a:prstGeom prst="rect">
            <a:avLst/>
          </a:prstGeom>
        </p:spPr>
        <p:txBody>
          <a:bodyPr wrap="none">
            <a:spAutoFit/>
          </a:bodyPr>
          <a:lstStyle/>
          <a:p>
            <a:r>
              <a:rPr lang="fr-FR" dirty="0" err="1" smtClean="0"/>
              <a:t>We</a:t>
            </a:r>
            <a:r>
              <a:rPr lang="fr-FR" dirty="0" smtClean="0"/>
              <a:t> </a:t>
            </a:r>
            <a:r>
              <a:rPr lang="fr-FR" dirty="0" err="1" smtClean="0"/>
              <a:t>recognize</a:t>
            </a:r>
            <a:r>
              <a:rPr lang="fr-FR" dirty="0" smtClean="0"/>
              <a:t> </a:t>
            </a:r>
            <a:r>
              <a:rPr lang="fr-FR" dirty="0" err="1" smtClean="0"/>
              <a:t>our</a:t>
            </a:r>
            <a:r>
              <a:rPr lang="fr-FR" dirty="0" smtClean="0"/>
              <a:t> </a:t>
            </a:r>
            <a:r>
              <a:rPr lang="fr-FR" dirty="0" err="1" smtClean="0"/>
              <a:t>understandings</a:t>
            </a:r>
            <a:r>
              <a:rPr lang="fr-FR" dirty="0" smtClean="0"/>
              <a:t>…</a:t>
            </a:r>
            <a:endParaRPr lang="en-US" dirty="0"/>
          </a:p>
        </p:txBody>
      </p:sp>
      <p:sp>
        <p:nvSpPr>
          <p:cNvPr id="7" name="Rectangle 6"/>
          <p:cNvSpPr/>
          <p:nvPr/>
        </p:nvSpPr>
        <p:spPr>
          <a:xfrm>
            <a:off x="4067944" y="6420778"/>
            <a:ext cx="4642040" cy="369332"/>
          </a:xfrm>
          <a:prstGeom prst="rect">
            <a:avLst/>
          </a:prstGeom>
        </p:spPr>
        <p:txBody>
          <a:bodyPr wrap="none">
            <a:spAutoFit/>
          </a:bodyPr>
          <a:lstStyle/>
          <a:p>
            <a:r>
              <a:rPr lang="fr-FR" dirty="0" smtClean="0"/>
              <a:t>…by the </a:t>
            </a:r>
            <a:r>
              <a:rPr lang="fr-FR" dirty="0" err="1" smtClean="0"/>
              <a:t>way</a:t>
            </a:r>
            <a:r>
              <a:rPr lang="fr-FR" dirty="0" smtClean="0"/>
              <a:t> </a:t>
            </a:r>
            <a:r>
              <a:rPr lang="fr-FR" dirty="0" err="1" smtClean="0"/>
              <a:t>we</a:t>
            </a:r>
            <a:r>
              <a:rPr lang="fr-FR" dirty="0" smtClean="0"/>
              <a:t> use </a:t>
            </a:r>
            <a:r>
              <a:rPr lang="fr-FR" dirty="0" err="1" smtClean="0"/>
              <a:t>them</a:t>
            </a:r>
            <a:r>
              <a:rPr lang="fr-FR" dirty="0" smtClean="0"/>
              <a:t> in </a:t>
            </a:r>
            <a:r>
              <a:rPr lang="fr-FR" dirty="0" err="1" smtClean="0"/>
              <a:t>our</a:t>
            </a:r>
            <a:r>
              <a:rPr lang="fr-FR" dirty="0" smtClean="0"/>
              <a:t> social network</a:t>
            </a:r>
            <a:endParaRPr lang="en-US" dirty="0"/>
          </a:p>
        </p:txBody>
      </p:sp>
      <p:sp>
        <p:nvSpPr>
          <p:cNvPr id="8" name="Right Arrow 7"/>
          <p:cNvSpPr/>
          <p:nvPr/>
        </p:nvSpPr>
        <p:spPr>
          <a:xfrm rot="672536">
            <a:off x="4038067" y="4660993"/>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6016" y="3861048"/>
            <a:ext cx="1865767" cy="369332"/>
          </a:xfrm>
          <a:prstGeom prst="rect">
            <a:avLst/>
          </a:prstGeom>
        </p:spPr>
        <p:txBody>
          <a:bodyPr wrap="none">
            <a:spAutoFit/>
          </a:bodyPr>
          <a:lstStyle/>
          <a:p>
            <a:r>
              <a:rPr lang="fr-FR" dirty="0" smtClean="0"/>
              <a:t>Learning </a:t>
            </a:r>
            <a:r>
              <a:rPr lang="fr-FR" dirty="0" err="1" smtClean="0"/>
              <a:t>analytics</a:t>
            </a:r>
            <a:endParaRPr lang="en-US" dirty="0"/>
          </a:p>
        </p:txBody>
      </p:sp>
    </p:spTree>
    <p:extLst>
      <p:ext uri="{BB962C8B-B14F-4D97-AF65-F5344CB8AC3E}">
        <p14:creationId xmlns:p14="http://schemas.microsoft.com/office/powerpoint/2010/main" val="2515005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Aggregated</a:t>
            </a:r>
            <a:r>
              <a:rPr lang="fr-FR" dirty="0" smtClean="0"/>
              <a:t> Conversations</a:t>
            </a:r>
            <a:endParaRPr lang="en-US" dirty="0"/>
          </a:p>
        </p:txBody>
      </p:sp>
      <p:pic>
        <p:nvPicPr>
          <p:cNvPr id="4" name="Picture 3"/>
          <p:cNvPicPr>
            <a:picLocks noChangeAspect="1"/>
          </p:cNvPicPr>
          <p:nvPr/>
        </p:nvPicPr>
        <p:blipFill>
          <a:blip r:embed="rId2"/>
          <a:stretch>
            <a:fillRect/>
          </a:stretch>
        </p:blipFill>
        <p:spPr>
          <a:xfrm>
            <a:off x="4102100" y="4089400"/>
            <a:ext cx="5041900" cy="2768600"/>
          </a:xfrm>
          <a:prstGeom prst="rect">
            <a:avLst/>
          </a:prstGeom>
        </p:spPr>
      </p:pic>
      <p:pic>
        <p:nvPicPr>
          <p:cNvPr id="5" name="Picture 4"/>
          <p:cNvPicPr>
            <a:picLocks noChangeAspect="1"/>
          </p:cNvPicPr>
          <p:nvPr/>
        </p:nvPicPr>
        <p:blipFill>
          <a:blip r:embed="rId3"/>
          <a:stretch>
            <a:fillRect/>
          </a:stretch>
        </p:blipFill>
        <p:spPr>
          <a:xfrm>
            <a:off x="1011404" y="1696820"/>
            <a:ext cx="5000210" cy="3000126"/>
          </a:xfrm>
          <a:prstGeom prst="rect">
            <a:avLst/>
          </a:prstGeom>
        </p:spPr>
      </p:pic>
    </p:spTree>
    <p:extLst>
      <p:ext uri="{BB962C8B-B14F-4D97-AF65-F5344CB8AC3E}">
        <p14:creationId xmlns:p14="http://schemas.microsoft.com/office/powerpoint/2010/main" val="24513264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a:t>
            </a:r>
            <a:r>
              <a:rPr lang="en-US" dirty="0"/>
              <a:t>L</a:t>
            </a:r>
            <a:r>
              <a:rPr lang="en-US" dirty="0" smtClean="0"/>
              <a:t>earning</a:t>
            </a:r>
            <a:endParaRPr lang="en-US" dirty="0"/>
          </a:p>
        </p:txBody>
      </p:sp>
      <p:pic>
        <p:nvPicPr>
          <p:cNvPr id="7" name="Content Placeholder 6"/>
          <p:cNvPicPr>
            <a:picLocks noGrp="1" noChangeAspect="1"/>
          </p:cNvPicPr>
          <p:nvPr>
            <p:ph idx="1"/>
          </p:nvPr>
        </p:nvPicPr>
        <p:blipFill>
          <a:blip r:embed="rId3"/>
          <a:srcRect l="1897" r="1897"/>
          <a:stretch>
            <a:fillRect/>
          </a:stretch>
        </p:blipFill>
        <p:spPr/>
      </p:pic>
      <p:sp>
        <p:nvSpPr>
          <p:cNvPr id="5" name="Rectangle 4"/>
          <p:cNvSpPr/>
          <p:nvPr/>
        </p:nvSpPr>
        <p:spPr>
          <a:xfrm>
            <a:off x="276330" y="6126163"/>
            <a:ext cx="4572000" cy="646331"/>
          </a:xfrm>
          <a:prstGeom prst="rect">
            <a:avLst/>
          </a:prstGeom>
        </p:spPr>
        <p:txBody>
          <a:bodyPr>
            <a:spAutoFit/>
          </a:bodyPr>
          <a:lstStyle/>
          <a:p>
            <a:r>
              <a:rPr lang="tr-TR" dirty="0">
                <a:hlinkClick r:id="rId4"/>
              </a:rPr>
              <a:t>http://dmlcentral.net/blog/howard-rheingold/diy-u-interview-anya-</a:t>
            </a:r>
            <a:r>
              <a:rPr lang="tr-TR" dirty="0" smtClean="0">
                <a:hlinkClick r:id="rId4"/>
              </a:rPr>
              <a:t>kamenetz</a:t>
            </a:r>
            <a:r>
              <a:rPr lang="tr-TR" dirty="0" smtClean="0"/>
              <a:t> </a:t>
            </a:r>
            <a:endParaRPr lang="en-US" dirty="0"/>
          </a:p>
        </p:txBody>
      </p:sp>
      <p:sp>
        <p:nvSpPr>
          <p:cNvPr id="6" name="Rectangle 5"/>
          <p:cNvSpPr/>
          <p:nvPr/>
        </p:nvSpPr>
        <p:spPr>
          <a:xfrm>
            <a:off x="5145033" y="6345586"/>
            <a:ext cx="3541767" cy="369332"/>
          </a:xfrm>
          <a:prstGeom prst="rect">
            <a:avLst/>
          </a:prstGeom>
        </p:spPr>
        <p:txBody>
          <a:bodyPr wrap="none">
            <a:spAutoFit/>
          </a:bodyPr>
          <a:lstStyle/>
          <a:p>
            <a:r>
              <a:rPr lang="pl-PL" dirty="0">
                <a:hlinkClick r:id="rId5"/>
              </a:rPr>
              <a:t>http://www.downes.ca/post/58150</a:t>
            </a:r>
            <a:endParaRPr lang="en-US" dirty="0"/>
          </a:p>
        </p:txBody>
      </p:sp>
    </p:spTree>
    <p:extLst>
      <p:ext uri="{BB962C8B-B14F-4D97-AF65-F5344CB8AC3E}">
        <p14:creationId xmlns:p14="http://schemas.microsoft.com/office/powerpoint/2010/main" val="25724268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portfolio</a:t>
            </a:r>
            <a:endParaRPr lang="en-US" dirty="0"/>
          </a:p>
        </p:txBody>
      </p:sp>
      <p:pic>
        <p:nvPicPr>
          <p:cNvPr id="5" name="Content Placeholder 4"/>
          <p:cNvPicPr>
            <a:picLocks noGrp="1" noChangeAspect="1"/>
          </p:cNvPicPr>
          <p:nvPr>
            <p:ph idx="1"/>
          </p:nvPr>
        </p:nvPicPr>
        <p:blipFill rotWithShape="1">
          <a:blip r:embed="rId3"/>
          <a:srcRect t="5131" b="44493"/>
          <a:stretch/>
        </p:blipFill>
        <p:spPr/>
      </p:pic>
      <p:sp>
        <p:nvSpPr>
          <p:cNvPr id="4" name="Rectangle 3"/>
          <p:cNvSpPr/>
          <p:nvPr/>
        </p:nvSpPr>
        <p:spPr>
          <a:xfrm>
            <a:off x="5142240" y="6139421"/>
            <a:ext cx="3544560" cy="369332"/>
          </a:xfrm>
          <a:prstGeom prst="rect">
            <a:avLst/>
          </a:prstGeom>
        </p:spPr>
        <p:txBody>
          <a:bodyPr wrap="none">
            <a:spAutoFit/>
          </a:bodyPr>
          <a:lstStyle/>
          <a:p>
            <a:r>
              <a:rPr lang="pl-PL" dirty="0">
                <a:hlinkClick r:id="rId4"/>
              </a:rPr>
              <a:t>http://www.downes.ca/post/58174</a:t>
            </a:r>
            <a:endParaRPr lang="en-US" dirty="0"/>
          </a:p>
        </p:txBody>
      </p:sp>
      <p:sp>
        <p:nvSpPr>
          <p:cNvPr id="6" name="Rectangle 5"/>
          <p:cNvSpPr/>
          <p:nvPr/>
        </p:nvSpPr>
        <p:spPr>
          <a:xfrm>
            <a:off x="457200" y="6142780"/>
            <a:ext cx="4572000" cy="646331"/>
          </a:xfrm>
          <a:prstGeom prst="rect">
            <a:avLst/>
          </a:prstGeom>
        </p:spPr>
        <p:txBody>
          <a:bodyPr>
            <a:spAutoFit/>
          </a:bodyPr>
          <a:lstStyle/>
          <a:p>
            <a:r>
              <a:rPr lang="nl-NL" dirty="0">
                <a:hlinkClick r:id="rId5"/>
              </a:rPr>
              <a:t>http://leelearning.wordpress.com/2012/05/17/life-portfolio</a:t>
            </a:r>
            <a:r>
              <a:rPr lang="nl-NL" dirty="0" smtClean="0">
                <a:hlinkClick r:id="rId5"/>
              </a:rPr>
              <a:t>/</a:t>
            </a:r>
            <a:r>
              <a:rPr lang="nl-NL" dirty="0" smtClean="0"/>
              <a:t> </a:t>
            </a:r>
            <a:endParaRPr lang="en-US" dirty="0"/>
          </a:p>
        </p:txBody>
      </p:sp>
    </p:spTree>
    <p:extLst>
      <p:ext uri="{BB962C8B-B14F-4D97-AF65-F5344CB8AC3E}">
        <p14:creationId xmlns:p14="http://schemas.microsoft.com/office/powerpoint/2010/main" val="4036764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672" y="457200"/>
            <a:ext cx="4591092" cy="1143000"/>
          </a:xfrm>
        </p:spPr>
        <p:txBody>
          <a:bodyPr>
            <a:normAutofit fontScale="90000"/>
          </a:bodyPr>
          <a:lstStyle/>
          <a:p>
            <a:r>
              <a:rPr lang="en-US" dirty="0" smtClean="0"/>
              <a:t>The Research </a:t>
            </a:r>
            <a:r>
              <a:rPr lang="en-US" dirty="0"/>
              <a:t>S</a:t>
            </a:r>
            <a:r>
              <a:rPr lang="en-US" dirty="0" smtClean="0"/>
              <a:t>idebar</a:t>
            </a:r>
            <a:endParaRPr lang="en-US" dirty="0"/>
          </a:p>
        </p:txBody>
      </p:sp>
      <p:sp>
        <p:nvSpPr>
          <p:cNvPr id="4" name="Rectangle 3"/>
          <p:cNvSpPr/>
          <p:nvPr/>
        </p:nvSpPr>
        <p:spPr>
          <a:xfrm>
            <a:off x="4114800" y="5981488"/>
            <a:ext cx="4572000" cy="646331"/>
          </a:xfrm>
          <a:prstGeom prst="rect">
            <a:avLst/>
          </a:prstGeom>
        </p:spPr>
        <p:txBody>
          <a:bodyPr>
            <a:spAutoFit/>
          </a:bodyPr>
          <a:lstStyle/>
          <a:p>
            <a:r>
              <a:rPr lang="en-US" dirty="0">
                <a:hlinkClick r:id="rId3"/>
              </a:rPr>
              <a:t>http://googlesystem.blogspot.ca/2012/05/research-sidebar-in-google-</a:t>
            </a:r>
            <a:r>
              <a:rPr lang="en-US" dirty="0" smtClean="0">
                <a:hlinkClick r:id="rId3"/>
              </a:rPr>
              <a:t>docs.html</a:t>
            </a:r>
            <a:r>
              <a:rPr lang="en-US" dirty="0" smtClean="0"/>
              <a:t> </a:t>
            </a:r>
            <a:endParaRPr lang="en-US" dirty="0"/>
          </a:p>
        </p:txBody>
      </p:sp>
      <p:pic>
        <p:nvPicPr>
          <p:cNvPr id="6" name="Picture 5"/>
          <p:cNvPicPr>
            <a:picLocks noChangeAspect="1"/>
          </p:cNvPicPr>
          <p:nvPr/>
        </p:nvPicPr>
        <p:blipFill>
          <a:blip r:embed="rId4"/>
          <a:stretch>
            <a:fillRect/>
          </a:stretch>
        </p:blipFill>
        <p:spPr>
          <a:xfrm>
            <a:off x="0" y="0"/>
            <a:ext cx="3153679" cy="6858000"/>
          </a:xfrm>
          <a:prstGeom prst="rect">
            <a:avLst/>
          </a:prstGeom>
          <a:ln>
            <a:solidFill>
              <a:srgbClr val="4F81BD"/>
            </a:solidFill>
          </a:ln>
        </p:spPr>
      </p:pic>
      <p:sp>
        <p:nvSpPr>
          <p:cNvPr id="5" name="Rectangle 4"/>
          <p:cNvSpPr/>
          <p:nvPr/>
        </p:nvSpPr>
        <p:spPr>
          <a:xfrm>
            <a:off x="4210259" y="5494835"/>
            <a:ext cx="3541767" cy="369332"/>
          </a:xfrm>
          <a:prstGeom prst="rect">
            <a:avLst/>
          </a:prstGeom>
        </p:spPr>
        <p:txBody>
          <a:bodyPr wrap="none">
            <a:spAutoFit/>
          </a:bodyPr>
          <a:lstStyle/>
          <a:p>
            <a:r>
              <a:rPr lang="pl-PL" dirty="0">
                <a:hlinkClick r:id="rId5"/>
              </a:rPr>
              <a:t>http://www.downes.ca/post/58163</a:t>
            </a:r>
            <a:endParaRPr lang="en-US" dirty="0"/>
          </a:p>
        </p:txBody>
      </p:sp>
    </p:spTree>
    <p:extLst>
      <p:ext uri="{BB962C8B-B14F-4D97-AF65-F5344CB8AC3E}">
        <p14:creationId xmlns:p14="http://schemas.microsoft.com/office/powerpoint/2010/main" val="32538596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6434" y="1417638"/>
            <a:ext cx="5201780" cy="4404572"/>
          </a:xfrm>
          <a:prstGeom prst="rect">
            <a:avLst/>
          </a:prstGeom>
        </p:spPr>
      </p:pic>
      <p:sp>
        <p:nvSpPr>
          <p:cNvPr id="2" name="Title 1"/>
          <p:cNvSpPr>
            <a:spLocks noGrp="1"/>
          </p:cNvSpPr>
          <p:nvPr>
            <p:ph type="title"/>
          </p:nvPr>
        </p:nvSpPr>
        <p:spPr/>
        <p:txBody>
          <a:bodyPr/>
          <a:lstStyle/>
          <a:p>
            <a:r>
              <a:rPr lang="en-US" dirty="0" smtClean="0"/>
              <a:t>SPAWS</a:t>
            </a:r>
            <a:endParaRPr lang="en-US" dirty="0"/>
          </a:p>
        </p:txBody>
      </p:sp>
      <p:sp>
        <p:nvSpPr>
          <p:cNvPr id="3" name="Content Placeholder 2"/>
          <p:cNvSpPr>
            <a:spLocks noGrp="1"/>
          </p:cNvSpPr>
          <p:nvPr>
            <p:ph idx="1"/>
          </p:nvPr>
        </p:nvSpPr>
        <p:spPr>
          <a:xfrm>
            <a:off x="244508" y="5395358"/>
            <a:ext cx="8229600" cy="775151"/>
          </a:xfrm>
        </p:spPr>
        <p:txBody>
          <a:bodyPr/>
          <a:lstStyle/>
          <a:p>
            <a:pPr marL="0" indent="0">
              <a:buNone/>
            </a:pPr>
            <a:r>
              <a:rPr lang="pl-PL" dirty="0" err="1" smtClean="0"/>
              <a:t>paradata</a:t>
            </a:r>
            <a:r>
              <a:rPr lang="pl-PL" dirty="0" smtClean="0"/>
              <a:t> </a:t>
            </a:r>
            <a:r>
              <a:rPr lang="pl-PL" dirty="0" err="1" smtClean="0"/>
              <a:t>recipes</a:t>
            </a:r>
            <a:r>
              <a:rPr lang="pl-PL" baseline="0" dirty="0" smtClean="0"/>
              <a:t> -  </a:t>
            </a:r>
            <a:endParaRPr lang="en-US" dirty="0"/>
          </a:p>
        </p:txBody>
      </p:sp>
      <p:sp>
        <p:nvSpPr>
          <p:cNvPr id="5" name="Rectangle 4"/>
          <p:cNvSpPr/>
          <p:nvPr/>
        </p:nvSpPr>
        <p:spPr>
          <a:xfrm>
            <a:off x="3979901" y="6126163"/>
            <a:ext cx="4508716" cy="369332"/>
          </a:xfrm>
          <a:prstGeom prst="rect">
            <a:avLst/>
          </a:prstGeom>
        </p:spPr>
        <p:txBody>
          <a:bodyPr wrap="none">
            <a:spAutoFit/>
          </a:bodyPr>
          <a:lstStyle/>
          <a:p>
            <a:r>
              <a:rPr lang="en-US" dirty="0"/>
              <a:t>use case - </a:t>
            </a:r>
            <a:r>
              <a:rPr lang="pl-PL" dirty="0">
                <a:hlinkClick r:id="rId4"/>
              </a:rPr>
              <a:t>http://www.downes.ca/post/58255</a:t>
            </a:r>
            <a:endParaRPr lang="pl-PL" dirty="0"/>
          </a:p>
        </p:txBody>
      </p:sp>
      <p:sp>
        <p:nvSpPr>
          <p:cNvPr id="6" name="Rectangle 5"/>
          <p:cNvSpPr/>
          <p:nvPr/>
        </p:nvSpPr>
        <p:spPr>
          <a:xfrm>
            <a:off x="244508" y="6153876"/>
            <a:ext cx="3541767" cy="369332"/>
          </a:xfrm>
          <a:prstGeom prst="rect">
            <a:avLst/>
          </a:prstGeom>
        </p:spPr>
        <p:txBody>
          <a:bodyPr wrap="none">
            <a:spAutoFit/>
          </a:bodyPr>
          <a:lstStyle/>
          <a:p>
            <a:r>
              <a:rPr lang="pl-PL" dirty="0">
                <a:hlinkClick r:id="rId5"/>
              </a:rPr>
              <a:t>http://www.downes.ca/post/58221</a:t>
            </a:r>
            <a:endParaRPr lang="en-US" dirty="0"/>
          </a:p>
        </p:txBody>
      </p:sp>
    </p:spTree>
    <p:extLst>
      <p:ext uri="{BB962C8B-B14F-4D97-AF65-F5344CB8AC3E}">
        <p14:creationId xmlns:p14="http://schemas.microsoft.com/office/powerpoint/2010/main" val="21923117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l-PL" dirty="0" smtClean="0"/>
              <a:t>O</a:t>
            </a:r>
            <a:r>
              <a:rPr lang="en-US" dirty="0" smtClean="0"/>
              <a:t>a</a:t>
            </a:r>
            <a:r>
              <a:rPr lang="pl-PL" dirty="0" err="1" smtClean="0"/>
              <a:t>uth</a:t>
            </a:r>
            <a:r>
              <a:rPr lang="pl-PL" dirty="0" smtClean="0"/>
              <a:t> </a:t>
            </a:r>
            <a:r>
              <a:rPr lang="pl-PL" dirty="0" err="1" smtClean="0"/>
              <a:t>is</a:t>
            </a:r>
            <a:r>
              <a:rPr lang="pl-PL" dirty="0" smtClean="0"/>
              <a:t> </a:t>
            </a:r>
            <a:r>
              <a:rPr lang="pl-PL" dirty="0" err="1" smtClean="0"/>
              <a:t>Your</a:t>
            </a:r>
            <a:r>
              <a:rPr lang="pl-PL" dirty="0" smtClean="0"/>
              <a:t> </a:t>
            </a:r>
            <a:r>
              <a:rPr lang="pl-PL" dirty="0" err="1" smtClean="0"/>
              <a:t>Future</a:t>
            </a:r>
            <a:endParaRPr lang="en-US" dirty="0"/>
          </a:p>
        </p:txBody>
      </p:sp>
      <p:pic>
        <p:nvPicPr>
          <p:cNvPr id="5" name="Content Placeholder 4"/>
          <p:cNvPicPr>
            <a:picLocks noGrp="1" noChangeAspect="1"/>
          </p:cNvPicPr>
          <p:nvPr>
            <p:ph idx="1"/>
          </p:nvPr>
        </p:nvPicPr>
        <p:blipFill>
          <a:blip r:embed="rId3"/>
          <a:srcRect l="9034" r="9034"/>
          <a:stretch>
            <a:fillRect/>
          </a:stretch>
        </p:blipFill>
        <p:spPr/>
      </p:pic>
      <p:sp>
        <p:nvSpPr>
          <p:cNvPr id="4" name="Rectangle 3"/>
          <p:cNvSpPr/>
          <p:nvPr/>
        </p:nvSpPr>
        <p:spPr>
          <a:xfrm>
            <a:off x="5145033" y="6314661"/>
            <a:ext cx="3541767" cy="369332"/>
          </a:xfrm>
          <a:prstGeom prst="rect">
            <a:avLst/>
          </a:prstGeom>
        </p:spPr>
        <p:txBody>
          <a:bodyPr wrap="none">
            <a:spAutoFit/>
          </a:bodyPr>
          <a:lstStyle/>
          <a:p>
            <a:r>
              <a:rPr lang="pl-PL" dirty="0">
                <a:hlinkClick r:id="rId4"/>
              </a:rPr>
              <a:t>http://www.downes.ca/post/58186</a:t>
            </a:r>
            <a:endParaRPr lang="en-US" dirty="0"/>
          </a:p>
        </p:txBody>
      </p:sp>
    </p:spTree>
    <p:extLst>
      <p:ext uri="{BB962C8B-B14F-4D97-AF65-F5344CB8AC3E}">
        <p14:creationId xmlns:p14="http://schemas.microsoft.com/office/powerpoint/2010/main" val="1837151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a:t>
            </a:r>
            <a:r>
              <a:rPr lang="en-US" dirty="0"/>
              <a:t>S</a:t>
            </a:r>
            <a:r>
              <a:rPr lang="en-US" dirty="0" smtClean="0"/>
              <a:t>torage for the People</a:t>
            </a:r>
            <a:endParaRPr lang="en-US" dirty="0"/>
          </a:p>
        </p:txBody>
      </p:sp>
      <p:sp>
        <p:nvSpPr>
          <p:cNvPr id="3" name="Content Placeholder 2"/>
          <p:cNvSpPr>
            <a:spLocks noGrp="1"/>
          </p:cNvSpPr>
          <p:nvPr>
            <p:ph idx="1"/>
          </p:nvPr>
        </p:nvSpPr>
        <p:spPr/>
        <p:txBody>
          <a:bodyPr/>
          <a:lstStyle/>
          <a:p>
            <a:pPr marL="0" indent="0">
              <a:buNone/>
            </a:pPr>
            <a:endParaRPr lang="pl-PL" dirty="0" smtClean="0"/>
          </a:p>
        </p:txBody>
      </p:sp>
      <p:pic>
        <p:nvPicPr>
          <p:cNvPr id="4" name="Picture 3"/>
          <p:cNvPicPr>
            <a:picLocks noChangeAspect="1"/>
          </p:cNvPicPr>
          <p:nvPr/>
        </p:nvPicPr>
        <p:blipFill>
          <a:blip r:embed="rId2"/>
          <a:stretch>
            <a:fillRect/>
          </a:stretch>
        </p:blipFill>
        <p:spPr>
          <a:xfrm>
            <a:off x="1135854" y="1600200"/>
            <a:ext cx="6731000" cy="4191000"/>
          </a:xfrm>
          <a:prstGeom prst="rect">
            <a:avLst/>
          </a:prstGeom>
        </p:spPr>
      </p:pic>
      <p:sp>
        <p:nvSpPr>
          <p:cNvPr id="5" name="Rectangle 4"/>
          <p:cNvSpPr/>
          <p:nvPr/>
        </p:nvSpPr>
        <p:spPr>
          <a:xfrm>
            <a:off x="457200" y="5802997"/>
            <a:ext cx="4572000" cy="646331"/>
          </a:xfrm>
          <a:prstGeom prst="rect">
            <a:avLst/>
          </a:prstGeom>
        </p:spPr>
        <p:txBody>
          <a:bodyPr>
            <a:spAutoFit/>
          </a:bodyPr>
          <a:lstStyle/>
          <a:p>
            <a:r>
              <a:rPr lang="en-US" dirty="0">
                <a:hlinkClick r:id="rId3"/>
              </a:rPr>
              <a:t>http://www.readwriteweb.com/cloud/2012/05/s3-storage-for-wordpress-</a:t>
            </a:r>
            <a:r>
              <a:rPr lang="en-US" dirty="0" smtClean="0">
                <a:hlinkClick r:id="rId3"/>
              </a:rPr>
              <a:t>blogs.php</a:t>
            </a:r>
            <a:r>
              <a:rPr lang="en-US" dirty="0" smtClean="0"/>
              <a:t> </a:t>
            </a:r>
            <a:endParaRPr lang="en-US" dirty="0"/>
          </a:p>
        </p:txBody>
      </p:sp>
      <p:sp>
        <p:nvSpPr>
          <p:cNvPr id="6" name="Rectangle 5"/>
          <p:cNvSpPr/>
          <p:nvPr/>
        </p:nvSpPr>
        <p:spPr>
          <a:xfrm>
            <a:off x="5260953" y="5988251"/>
            <a:ext cx="3541767" cy="369332"/>
          </a:xfrm>
          <a:prstGeom prst="rect">
            <a:avLst/>
          </a:prstGeom>
        </p:spPr>
        <p:txBody>
          <a:bodyPr wrap="none">
            <a:spAutoFit/>
          </a:bodyPr>
          <a:lstStyle/>
          <a:p>
            <a:r>
              <a:rPr lang="pl-PL" dirty="0">
                <a:hlinkClick r:id="rId4"/>
              </a:rPr>
              <a:t>http://www.downes.ca/post/58189</a:t>
            </a:r>
            <a:endParaRPr lang="en-US" dirty="0"/>
          </a:p>
        </p:txBody>
      </p:sp>
    </p:spTree>
    <p:extLst>
      <p:ext uri="{BB962C8B-B14F-4D97-AF65-F5344CB8AC3E}">
        <p14:creationId xmlns:p14="http://schemas.microsoft.com/office/powerpoint/2010/main" val="27085802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lstStyle/>
          <a:p>
            <a:r>
              <a:rPr lang="en-US" dirty="0" smtClean="0">
                <a:solidFill>
                  <a:schemeClr val="bg1"/>
                </a:solidFill>
              </a:rPr>
              <a:t>www.downes.ca</a:t>
            </a:r>
            <a:endParaRPr lang="en-US" dirty="0">
              <a:solidFill>
                <a:schemeClr val="bg1"/>
              </a:solidFill>
            </a:endParaRPr>
          </a:p>
        </p:txBody>
      </p:sp>
      <p:sp>
        <p:nvSpPr>
          <p:cNvPr id="3" name="Content Placeholder 2"/>
          <p:cNvSpPr>
            <a:spLocks noGrp="1"/>
          </p:cNvSpPr>
          <p:nvPr>
            <p:ph idx="1"/>
          </p:nvPr>
        </p:nvSpPr>
        <p:spPr>
          <a:xfrm>
            <a:off x="457200" y="457200"/>
            <a:ext cx="8229600" cy="4525963"/>
          </a:xfrm>
        </p:spPr>
        <p:txBody>
          <a:bodyPr/>
          <a:lstStyle/>
          <a:p>
            <a:endParaRPr lang="en-US" dirty="0"/>
          </a:p>
        </p:txBody>
      </p:sp>
      <p:pic>
        <p:nvPicPr>
          <p:cNvPr id="9220" name="Picture 4" descr="http://3.bp.blogspot.com/-Tn_5F2LAWDM/UOdzZg6I0rI/AAAAAAAAR6A/HaLhKtq4irc/s400/Brave-Combo-qcay1a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2130"/>
            <a:ext cx="477919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725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Open Educational Resources</a:t>
            </a:r>
            <a:endParaRPr lang="en-CA" dirty="0"/>
          </a:p>
        </p:txBody>
      </p:sp>
      <p:pic>
        <p:nvPicPr>
          <p:cNvPr id="4" name="Picture 3"/>
          <p:cNvPicPr>
            <a:picLocks noChangeAspect="1"/>
          </p:cNvPicPr>
          <p:nvPr/>
        </p:nvPicPr>
        <p:blipFill>
          <a:blip r:embed="rId3"/>
          <a:stretch>
            <a:fillRect/>
          </a:stretch>
        </p:blipFill>
        <p:spPr>
          <a:xfrm>
            <a:off x="1066800" y="3276600"/>
            <a:ext cx="6159478" cy="2747393"/>
          </a:xfrm>
          <a:prstGeom prst="rect">
            <a:avLst/>
          </a:prstGeom>
        </p:spPr>
      </p:pic>
      <p:sp>
        <p:nvSpPr>
          <p:cNvPr id="3" name="Content Placeholder 2"/>
          <p:cNvSpPr>
            <a:spLocks noGrp="1"/>
          </p:cNvSpPr>
          <p:nvPr>
            <p:ph idx="1"/>
          </p:nvPr>
        </p:nvSpPr>
        <p:spPr/>
        <p:txBody>
          <a:bodyPr/>
          <a:lstStyle/>
          <a:p>
            <a:pPr lvl="1"/>
            <a:r>
              <a:rPr lang="en-CA" dirty="0" smtClean="0"/>
              <a:t>Resources that are </a:t>
            </a:r>
            <a:r>
              <a:rPr lang="en-CA" i="1" dirty="0" smtClean="0"/>
              <a:t>open</a:t>
            </a:r>
          </a:p>
          <a:p>
            <a:pPr lvl="1"/>
            <a:r>
              <a:rPr lang="fr-CA" dirty="0" smtClean="0"/>
              <a:t>That are </a:t>
            </a:r>
            <a:r>
              <a:rPr lang="fr-CA" i="1" dirty="0" smtClean="0"/>
              <a:t>free</a:t>
            </a:r>
            <a:endParaRPr lang="en-CA" i="1" dirty="0" smtClean="0"/>
          </a:p>
          <a:p>
            <a:pPr lvl="1"/>
            <a:r>
              <a:rPr lang="fr-CA" dirty="0" smtClean="0"/>
              <a:t>And </a:t>
            </a:r>
            <a:r>
              <a:rPr lang="fr-CA" i="1" dirty="0" smtClean="0"/>
              <a:t>accessible</a:t>
            </a:r>
            <a:endParaRPr lang="fr-CA" dirty="0" smtClean="0"/>
          </a:p>
          <a:p>
            <a:pPr lvl="1"/>
            <a:endParaRPr lang="en-CA" dirty="0">
              <a:solidFill>
                <a:schemeClr val="bg1"/>
              </a:solidFill>
            </a:endParaRPr>
          </a:p>
        </p:txBody>
      </p:sp>
    </p:spTree>
    <p:extLst>
      <p:ext uri="{BB962C8B-B14F-4D97-AF65-F5344CB8AC3E}">
        <p14:creationId xmlns:p14="http://schemas.microsoft.com/office/powerpoint/2010/main" val="2345032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446463"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381000" y="5334000"/>
            <a:ext cx="8229600" cy="1143000"/>
          </a:xfrm>
        </p:spPr>
        <p:txBody>
          <a:bodyPr/>
          <a:lstStyle/>
          <a:p>
            <a:pPr eaLnBrk="1" hangingPunct="1"/>
            <a:r>
              <a:rPr lang="en-CA" smtClean="0"/>
              <a:t>The Idea of Open Learning...</a:t>
            </a:r>
          </a:p>
        </p:txBody>
      </p:sp>
      <p:sp>
        <p:nvSpPr>
          <p:cNvPr id="8196" name="Content Placeholder 2"/>
          <p:cNvSpPr>
            <a:spLocks noGrp="1"/>
          </p:cNvSpPr>
          <p:nvPr>
            <p:ph idx="1"/>
          </p:nvPr>
        </p:nvSpPr>
        <p:spPr>
          <a:xfrm>
            <a:off x="533400" y="4648200"/>
            <a:ext cx="3733800" cy="228600"/>
          </a:xfrm>
        </p:spPr>
        <p:txBody>
          <a:bodyPr>
            <a:normAutofit fontScale="77500" lnSpcReduction="20000"/>
          </a:bodyPr>
          <a:lstStyle/>
          <a:p>
            <a:pPr eaLnBrk="1" hangingPunct="1">
              <a:buFont typeface="Arial" charset="0"/>
              <a:buNone/>
            </a:pPr>
            <a:r>
              <a:rPr lang="hi-IN" sz="1400" smtClean="0">
                <a:solidFill>
                  <a:schemeClr val="bg1"/>
                </a:solidFill>
              </a:rPr>
              <a:t>इंदिरा गाँधी राष्ट्रीय मुक्त विश्वविद्यालय</a:t>
            </a:r>
            <a:endParaRPr lang="en-CA" sz="1400" smtClean="0">
              <a:solidFill>
                <a:schemeClr val="bg1"/>
              </a:solidFill>
            </a:endParaRPr>
          </a:p>
        </p:txBody>
      </p:sp>
      <p:sp>
        <p:nvSpPr>
          <p:cNvPr id="8197" name="Rectangle 4"/>
          <p:cNvSpPr>
            <a:spLocks noChangeArrowheads="1"/>
          </p:cNvSpPr>
          <p:nvPr/>
        </p:nvSpPr>
        <p:spPr bwMode="auto">
          <a:xfrm>
            <a:off x="457200" y="50292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3"/>
              </a:rPr>
              <a:t>http://www.ignou.ac.in/</a:t>
            </a:r>
            <a:r>
              <a:rPr lang="en-CA">
                <a:latin typeface="Calibri" pitchFamily="34" charset="0"/>
              </a:rPr>
              <a:t> </a:t>
            </a:r>
          </a:p>
        </p:txBody>
      </p:sp>
      <p:pic>
        <p:nvPicPr>
          <p:cNvPr id="81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28600"/>
            <a:ext cx="28003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6"/>
          <p:cNvSpPr>
            <a:spLocks noChangeArrowheads="1"/>
          </p:cNvSpPr>
          <p:nvPr/>
        </p:nvSpPr>
        <p:spPr bwMode="auto">
          <a:xfrm>
            <a:off x="6477000" y="304800"/>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5"/>
              </a:rPr>
              <a:t>http://www.open.ac.uk/</a:t>
            </a:r>
            <a:r>
              <a:rPr lang="en-CA">
                <a:latin typeface="Calibri" pitchFamily="34" charset="0"/>
              </a:rPr>
              <a:t> </a:t>
            </a:r>
          </a:p>
        </p:txBody>
      </p:sp>
      <p:sp>
        <p:nvSpPr>
          <p:cNvPr id="8200" name="Rectangle 7"/>
          <p:cNvSpPr>
            <a:spLocks noChangeArrowheads="1"/>
          </p:cNvSpPr>
          <p:nvPr/>
        </p:nvSpPr>
        <p:spPr bwMode="auto">
          <a:xfrm>
            <a:off x="4572000" y="4953000"/>
            <a:ext cx="2833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6"/>
              </a:rPr>
              <a:t>http://www.athabascau.ca/</a:t>
            </a:r>
            <a:r>
              <a:rPr lang="en-CA">
                <a:latin typeface="Calibri" pitchFamily="34" charset="0"/>
              </a:rPr>
              <a:t> </a:t>
            </a:r>
          </a:p>
        </p:txBody>
      </p:sp>
      <p:pic>
        <p:nvPicPr>
          <p:cNvPr id="82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590800"/>
            <a:ext cx="39274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9"/>
          <p:cNvSpPr>
            <a:spLocks noChangeArrowheads="1"/>
          </p:cNvSpPr>
          <p:nvPr/>
        </p:nvSpPr>
        <p:spPr bwMode="auto">
          <a:xfrm>
            <a:off x="6454775" y="685800"/>
            <a:ext cx="2741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8"/>
              </a:rPr>
              <a:t>http://www.open.edu.au/</a:t>
            </a:r>
            <a:r>
              <a:rPr lang="en-CA">
                <a:latin typeface="Calibri" pitchFamily="34" charset="0"/>
              </a:rPr>
              <a:t> </a:t>
            </a:r>
          </a:p>
        </p:txBody>
      </p:sp>
    </p:spTree>
    <p:extLst>
      <p:ext uri="{BB962C8B-B14F-4D97-AF65-F5344CB8AC3E}">
        <p14:creationId xmlns:p14="http://schemas.microsoft.com/office/powerpoint/2010/main" val="3910689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5410200"/>
            <a:ext cx="8229600" cy="1143000"/>
          </a:xfrm>
        </p:spPr>
        <p:txBody>
          <a:bodyPr/>
          <a:lstStyle/>
          <a:p>
            <a:pPr eaLnBrk="1" hangingPunct="1"/>
            <a:r>
              <a:rPr lang="en-CA" smtClean="0"/>
              <a:t>Phases of Openness?</a:t>
            </a: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19200"/>
            <a:ext cx="5048250" cy="39481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3200400" y="525780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3"/>
              </a:rPr>
              <a:t>http://www.col.org/blog/Lists/Posts/Post.aspx?ID=130</a:t>
            </a:r>
            <a:r>
              <a:rPr lang="en-CA">
                <a:latin typeface="Calibri" pitchFamily="34" charset="0"/>
              </a:rPr>
              <a:t> </a:t>
            </a:r>
          </a:p>
        </p:txBody>
      </p:sp>
      <p:pic>
        <p:nvPicPr>
          <p:cNvPr id="92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05200"/>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8"/>
          <p:cNvSpPr>
            <a:spLocks noChangeArrowheads="1"/>
          </p:cNvSpPr>
          <p:nvPr/>
        </p:nvSpPr>
        <p:spPr bwMode="auto">
          <a:xfrm>
            <a:off x="3352800" y="5334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6"/>
              </a:rPr>
              <a:t>http://www.col.org/blog/Lists/Posts/Post.aspx?ID=134</a:t>
            </a:r>
            <a:r>
              <a:rPr lang="en-CA">
                <a:latin typeface="Calibri" pitchFamily="34" charset="0"/>
              </a:rPr>
              <a:t> </a:t>
            </a:r>
          </a:p>
        </p:txBody>
      </p:sp>
    </p:spTree>
    <p:extLst>
      <p:ext uri="{BB962C8B-B14F-4D97-AF65-F5344CB8AC3E}">
        <p14:creationId xmlns:p14="http://schemas.microsoft.com/office/powerpoint/2010/main" val="3522531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5257800"/>
            <a:ext cx="8229600" cy="1143000"/>
          </a:xfrm>
        </p:spPr>
        <p:txBody>
          <a:bodyPr/>
          <a:lstStyle/>
          <a:p>
            <a:pPr eaLnBrk="1" hangingPunct="1"/>
            <a:r>
              <a:rPr lang="en-CA" smtClean="0"/>
              <a:t>Open Educational Resources</a:t>
            </a:r>
          </a:p>
        </p:txBody>
      </p:sp>
      <p:sp>
        <p:nvSpPr>
          <p:cNvPr id="4" name="TextBox 3"/>
          <p:cNvSpPr txBox="1"/>
          <p:nvPr/>
        </p:nvSpPr>
        <p:spPr>
          <a:xfrm>
            <a:off x="533400" y="304800"/>
            <a:ext cx="1600200" cy="584200"/>
          </a:xfrm>
          <a:prstGeom prst="rect">
            <a:avLst/>
          </a:prstGeom>
          <a:noFill/>
        </p:spPr>
        <p:txBody>
          <a:bodyPr>
            <a:spAutoFit/>
          </a:bodyPr>
          <a:lstStyle/>
          <a:p>
            <a:pPr fontAlgn="auto">
              <a:spcBef>
                <a:spcPts val="0"/>
              </a:spcBef>
              <a:spcAft>
                <a:spcPts val="0"/>
              </a:spcAft>
              <a:defRPr/>
            </a:pPr>
            <a:r>
              <a:rPr lang="en-CA" sz="3200" dirty="0">
                <a:solidFill>
                  <a:schemeClr val="bg2">
                    <a:lumMod val="50000"/>
                  </a:schemeClr>
                </a:solidFill>
                <a:latin typeface="+mn-lt"/>
                <a:cs typeface="+mn-cs"/>
              </a:rPr>
              <a:t>Phase 1</a:t>
            </a:r>
          </a:p>
        </p:txBody>
      </p:sp>
      <p:pic>
        <p:nvPicPr>
          <p:cNvPr id="102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14400"/>
            <a:ext cx="42672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7"/>
          <p:cNvSpPr>
            <a:spLocks noChangeArrowheads="1"/>
          </p:cNvSpPr>
          <p:nvPr/>
        </p:nvSpPr>
        <p:spPr bwMode="auto">
          <a:xfrm>
            <a:off x="4648200" y="3886200"/>
            <a:ext cx="375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3"/>
              </a:rPr>
              <a:t>http://www.imsglobal.org/metadata/</a:t>
            </a:r>
            <a:r>
              <a:rPr lang="en-CA">
                <a:latin typeface="Calibri" pitchFamily="34" charset="0"/>
              </a:rPr>
              <a:t> </a:t>
            </a:r>
          </a:p>
        </p:txBody>
      </p:sp>
      <p:sp>
        <p:nvSpPr>
          <p:cNvPr id="10246" name="Rectangle 8"/>
          <p:cNvSpPr>
            <a:spLocks noChangeArrowheads="1"/>
          </p:cNvSpPr>
          <p:nvPr/>
        </p:nvSpPr>
        <p:spPr bwMode="auto">
          <a:xfrm>
            <a:off x="3962400" y="44958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4"/>
              </a:rPr>
              <a:t>http://ltsc.ieee.org/wg12/files/LOM_1484_12_1_v1_Final_Draft.pdf</a:t>
            </a:r>
            <a:r>
              <a:rPr lang="en-CA">
                <a:latin typeface="Calibri" pitchFamily="34" charset="0"/>
              </a:rPr>
              <a:t> </a:t>
            </a:r>
          </a:p>
        </p:txBody>
      </p:sp>
      <p:sp>
        <p:nvSpPr>
          <p:cNvPr id="10247" name="Rectangle 9"/>
          <p:cNvSpPr>
            <a:spLocks noChangeArrowheads="1"/>
          </p:cNvSpPr>
          <p:nvPr/>
        </p:nvSpPr>
        <p:spPr bwMode="auto">
          <a:xfrm>
            <a:off x="5334000" y="5105400"/>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5"/>
              </a:rPr>
              <a:t>http://creativecommons.org/</a:t>
            </a:r>
            <a:r>
              <a:rPr lang="en-CA">
                <a:latin typeface="Calibri" pitchFamily="34" charset="0"/>
              </a:rPr>
              <a:t> </a:t>
            </a:r>
          </a:p>
        </p:txBody>
      </p:sp>
      <p:pic>
        <p:nvPicPr>
          <p:cNvPr id="10248" name="Picture 5"/>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81000" y="1447800"/>
            <a:ext cx="4038600" cy="3100388"/>
          </a:xfrm>
          <a:noFill/>
        </p:spPr>
      </p:pic>
      <p:sp>
        <p:nvSpPr>
          <p:cNvPr id="10249" name="Rectangle 11"/>
          <p:cNvSpPr>
            <a:spLocks noChangeArrowheads="1"/>
          </p:cNvSpPr>
          <p:nvPr/>
        </p:nvSpPr>
        <p:spPr bwMode="auto">
          <a:xfrm>
            <a:off x="381000" y="762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7"/>
              </a:rPr>
              <a:t>http://zaidlearn.blogspot.com/2008/06/university-learning-ocw-oer-free.html</a:t>
            </a:r>
            <a:r>
              <a:rPr lang="en-CA">
                <a:latin typeface="Calibri" pitchFamily="34" charset="0"/>
              </a:rPr>
              <a:t> </a:t>
            </a:r>
          </a:p>
        </p:txBody>
      </p:sp>
    </p:spTree>
    <p:extLst>
      <p:ext uri="{BB962C8B-B14F-4D97-AF65-F5344CB8AC3E}">
        <p14:creationId xmlns:p14="http://schemas.microsoft.com/office/powerpoint/2010/main" val="4111500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5486400"/>
            <a:ext cx="8229600" cy="1143000"/>
          </a:xfrm>
        </p:spPr>
        <p:txBody>
          <a:bodyPr/>
          <a:lstStyle/>
          <a:p>
            <a:pPr eaLnBrk="1" hangingPunct="1"/>
            <a:r>
              <a:rPr lang="en-CA" smtClean="0"/>
              <a:t>Learning Design &amp; Open Practices</a:t>
            </a:r>
          </a:p>
        </p:txBody>
      </p:sp>
      <p:sp>
        <p:nvSpPr>
          <p:cNvPr id="4" name="TextBox 3"/>
          <p:cNvSpPr txBox="1"/>
          <p:nvPr/>
        </p:nvSpPr>
        <p:spPr>
          <a:xfrm>
            <a:off x="533400" y="381000"/>
            <a:ext cx="2057400" cy="584200"/>
          </a:xfrm>
          <a:prstGeom prst="rect">
            <a:avLst/>
          </a:prstGeom>
          <a:noFill/>
        </p:spPr>
        <p:txBody>
          <a:bodyPr>
            <a:spAutoFit/>
          </a:bodyPr>
          <a:lstStyle/>
          <a:p>
            <a:pPr fontAlgn="auto">
              <a:spcBef>
                <a:spcPts val="0"/>
              </a:spcBef>
              <a:spcAft>
                <a:spcPts val="0"/>
              </a:spcAft>
              <a:defRPr/>
            </a:pPr>
            <a:r>
              <a:rPr lang="en-CA" sz="3200" dirty="0">
                <a:solidFill>
                  <a:schemeClr val="bg2">
                    <a:lumMod val="50000"/>
                  </a:schemeClr>
                </a:solidFill>
                <a:latin typeface="+mn-lt"/>
                <a:cs typeface="+mn-cs"/>
              </a:rPr>
              <a:t>Phase 2</a:t>
            </a:r>
          </a:p>
        </p:txBody>
      </p:sp>
      <p:sp>
        <p:nvSpPr>
          <p:cNvPr id="12292" name="Rectangle 4"/>
          <p:cNvSpPr>
            <a:spLocks noChangeArrowheads="1"/>
          </p:cNvSpPr>
          <p:nvPr/>
        </p:nvSpPr>
        <p:spPr bwMode="auto">
          <a:xfrm>
            <a:off x="533400" y="4572000"/>
            <a:ext cx="670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400">
                <a:latin typeface="Calibri" pitchFamily="34" charset="0"/>
              </a:rPr>
              <a:t>...the Open Educational Practices movement, developed by Germany's </a:t>
            </a:r>
            <a:r>
              <a:rPr lang="en-CA" sz="1400">
                <a:latin typeface="Calibri" pitchFamily="34" charset="0"/>
                <a:hlinkClick r:id="rId2"/>
              </a:rPr>
              <a:t>Ulf-Daniel Ehlers</a:t>
            </a:r>
            <a:r>
              <a:rPr lang="en-CA" sz="1400">
                <a:latin typeface="Calibri" pitchFamily="34" charset="0"/>
              </a:rPr>
              <a:t> and the UK's </a:t>
            </a:r>
            <a:r>
              <a:rPr lang="en-CA" sz="1400">
                <a:latin typeface="Calibri" pitchFamily="34" charset="0"/>
                <a:hlinkClick r:id="rId3"/>
              </a:rPr>
              <a:t>Gráinne Conole</a:t>
            </a:r>
            <a:r>
              <a:rPr lang="en-CA" sz="1400">
                <a:latin typeface="Calibri" pitchFamily="34" charset="0"/>
              </a:rPr>
              <a:t>...</a:t>
            </a:r>
          </a:p>
        </p:txBody>
      </p:sp>
      <p:pic>
        <p:nvPicPr>
          <p:cNvPr id="122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4600575"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4" name="Rectangle 6"/>
          <p:cNvSpPr>
            <a:spLocks noChangeArrowheads="1"/>
          </p:cNvSpPr>
          <p:nvPr/>
        </p:nvSpPr>
        <p:spPr bwMode="auto">
          <a:xfrm>
            <a:off x="533400" y="5257800"/>
            <a:ext cx="334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pitchFamily="34" charset="0"/>
                <a:hlinkClick r:id="rId5"/>
              </a:rPr>
              <a:t>http://e4innovation.com/?p=373</a:t>
            </a:r>
            <a:r>
              <a:rPr lang="en-CA">
                <a:latin typeface="Calibri" pitchFamily="34" charset="0"/>
              </a:rPr>
              <a:t> </a:t>
            </a:r>
          </a:p>
        </p:txBody>
      </p:sp>
      <p:pic>
        <p:nvPicPr>
          <p:cNvPr id="122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81000"/>
            <a:ext cx="3333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8"/>
          <p:cNvSpPr>
            <a:spLocks noChangeArrowheads="1"/>
          </p:cNvSpPr>
          <p:nvPr/>
        </p:nvSpPr>
        <p:spPr bwMode="auto">
          <a:xfrm>
            <a:off x="5181600" y="28194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200">
                <a:latin typeface="Calibri" pitchFamily="34" charset="0"/>
                <a:hlinkClick r:id="rId7"/>
              </a:rPr>
              <a:t>http://www.educause.edu/Resources/BeyondOERShiftingFocustoOpenEd/224619</a:t>
            </a:r>
            <a:r>
              <a:rPr lang="en-CA" sz="1200">
                <a:latin typeface="Calibri" pitchFamily="34" charset="0"/>
              </a:rPr>
              <a:t> </a:t>
            </a:r>
          </a:p>
        </p:txBody>
      </p:sp>
      <p:sp>
        <p:nvSpPr>
          <p:cNvPr id="12297" name="Rectangle 9"/>
          <p:cNvSpPr>
            <a:spLocks noChangeArrowheads="1"/>
          </p:cNvSpPr>
          <p:nvPr/>
        </p:nvSpPr>
        <p:spPr bwMode="auto">
          <a:xfrm>
            <a:off x="5181600" y="34290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200">
                <a:latin typeface="Calibri" pitchFamily="34" charset="0"/>
                <a:hlinkClick r:id="rId8"/>
              </a:rPr>
              <a:t>http://opal.innovationpros.net/news/launch-of-tools-to-enable-open-educational-practices/</a:t>
            </a:r>
            <a:r>
              <a:rPr lang="en-CA" sz="1200">
                <a:latin typeface="Calibri" pitchFamily="34" charset="0"/>
              </a:rPr>
              <a:t> </a:t>
            </a:r>
          </a:p>
        </p:txBody>
      </p:sp>
    </p:spTree>
    <p:extLst>
      <p:ext uri="{BB962C8B-B14F-4D97-AF65-F5344CB8AC3E}">
        <p14:creationId xmlns:p14="http://schemas.microsoft.com/office/powerpoint/2010/main" val="2317480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2762</Words>
  <Application>Microsoft Office PowerPoint</Application>
  <PresentationFormat>On-screen Show (4:3)</PresentationFormat>
  <Paragraphs>260</Paragraphs>
  <Slides>48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Mangal</vt:lpstr>
      <vt:lpstr>Office Theme</vt:lpstr>
      <vt:lpstr>OERs and Open Online Courses </vt:lpstr>
      <vt:lpstr>Le cours MOOC-REL </vt:lpstr>
      <vt:lpstr>Learning Objects</vt:lpstr>
      <vt:lpstr>Learning as remembering</vt:lpstr>
      <vt:lpstr>Open Educational Resources</vt:lpstr>
      <vt:lpstr>The Idea of Open Learning...</vt:lpstr>
      <vt:lpstr>Phases of Openness?</vt:lpstr>
      <vt:lpstr>Open Educational Resources</vt:lpstr>
      <vt:lpstr>Learning Design &amp; Open Practices</vt:lpstr>
      <vt:lpstr>The Course Wiki – Open Planning</vt:lpstr>
      <vt:lpstr>The Course Blog – Open Process</vt:lpstr>
      <vt:lpstr>The Personal Learning Environment</vt:lpstr>
      <vt:lpstr>Learning Design &amp; Patterns</vt:lpstr>
      <vt:lpstr>Open Assessment?</vt:lpstr>
      <vt:lpstr>MOOCs change our understanding of learning online…</vt:lpstr>
      <vt:lpstr>The MOOC...</vt:lpstr>
      <vt:lpstr>What are MOOCs</vt:lpstr>
      <vt:lpstr>CCK08</vt:lpstr>
      <vt:lpstr>  </vt:lpstr>
      <vt:lpstr>An invitation to work collectively</vt:lpstr>
      <vt:lpstr>Engagement between communities</vt:lpstr>
      <vt:lpstr>The important aspect of a connectivist course is not the content of the course</vt:lpstr>
      <vt:lpstr>cMOOC vs xMOOC</vt:lpstr>
      <vt:lpstr>Traditional Course</vt:lpstr>
      <vt:lpstr>Massive Open Online Course</vt:lpstr>
      <vt:lpstr>Connectivist MOOCs</vt:lpstr>
      <vt:lpstr>Underlying MOOC Support</vt:lpstr>
      <vt:lpstr>Course Provider Perspective</vt:lpstr>
      <vt:lpstr>The Student’s Perspective</vt:lpstr>
      <vt:lpstr>gRSShopper Functionality</vt:lpstr>
      <vt:lpstr>gRSShopper Flow</vt:lpstr>
      <vt:lpstr>Learning is literally the formation fo connections between neurons</vt:lpstr>
      <vt:lpstr>OERs as the Nodes of the Network</vt:lpstr>
      <vt:lpstr>How to Learn in a cMOOC</vt:lpstr>
      <vt:lpstr>How to Create a cMOOC</vt:lpstr>
      <vt:lpstr>Why Open Educational Resources?</vt:lpstr>
      <vt:lpstr>Success Factors</vt:lpstr>
      <vt:lpstr>The Semantic Condition</vt:lpstr>
      <vt:lpstr>Design Principles</vt:lpstr>
      <vt:lpstr>How to Evaluate Learning</vt:lpstr>
      <vt:lpstr>Aggregated Conversations</vt:lpstr>
      <vt:lpstr>Personal Learning</vt:lpstr>
      <vt:lpstr>Life portfolio</vt:lpstr>
      <vt:lpstr>The Research Sidebar</vt:lpstr>
      <vt:lpstr>SPAWS</vt:lpstr>
      <vt:lpstr>Oauth is Your Future</vt:lpstr>
      <vt:lpstr>Cloud Storage for the People</vt:lpstr>
      <vt:lpstr>www.downes.ca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Massive Open Online Support for Education</dc:title>
  <dc:creator>Stephen Downes</dc:creator>
  <cp:lastModifiedBy>Stephen Downes</cp:lastModifiedBy>
  <cp:revision>14</cp:revision>
  <dcterms:created xsi:type="dcterms:W3CDTF">2013-05-06T16:26:33Z</dcterms:created>
  <dcterms:modified xsi:type="dcterms:W3CDTF">2013-10-30T10:19:38Z</dcterms:modified>
</cp:coreProperties>
</file>